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30279975" cy="42808525"/>
  <p:notesSz cx="29456063" cy="41389300"/>
  <p:defaultTextStyle>
    <a:defPPr>
      <a:defRPr lang="en-US"/>
    </a:defPPr>
    <a:lvl1pPr marL="0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197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394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591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788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0985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182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379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576" algn="l" defTabSz="4176394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50" d="100"/>
          <a:sy n="50" d="100"/>
        </p:scale>
        <p:origin x="306" y="1014"/>
      </p:cViewPr>
      <p:guideLst>
        <p:guide orient="horz" pos="13483"/>
        <p:guide pos="95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8"/>
            <a:ext cx="25737979" cy="91760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3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74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40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952982" y="1714334"/>
            <a:ext cx="6812994" cy="3652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13999" y="1714334"/>
            <a:ext cx="19934317" cy="3652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939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91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10" y="27508443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10" y="18144087"/>
            <a:ext cx="25737979" cy="9364361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197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394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264591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4pPr>
            <a:lvl5pPr marL="8352788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5pPr>
            <a:lvl6pPr marL="10440985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6pPr>
            <a:lvl7pPr marL="1252918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7pPr>
            <a:lvl8pPr marL="14617379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8pPr>
            <a:lvl9pPr marL="16705576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114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13999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92320" y="9988662"/>
            <a:ext cx="13373656" cy="28251647"/>
          </a:xfrm>
        </p:spPr>
        <p:txBody>
          <a:bodyPr/>
          <a:lstStyle>
            <a:lvl1pPr>
              <a:defRPr sz="12700"/>
            </a:lvl1pPr>
            <a:lvl2pPr>
              <a:defRPr sz="111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82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4003" y="9582373"/>
            <a:ext cx="13378913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4003" y="13575850"/>
            <a:ext cx="13378913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14" y="9582373"/>
            <a:ext cx="13384167" cy="39934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088197" indent="0">
              <a:buNone/>
              <a:defRPr sz="9100" b="1"/>
            </a:lvl2pPr>
            <a:lvl3pPr marL="4176394" indent="0">
              <a:buNone/>
              <a:defRPr sz="8200" b="1"/>
            </a:lvl3pPr>
            <a:lvl4pPr marL="6264591" indent="0">
              <a:buNone/>
              <a:defRPr sz="7200" b="1"/>
            </a:lvl4pPr>
            <a:lvl5pPr marL="8352788" indent="0">
              <a:buNone/>
              <a:defRPr sz="7200" b="1"/>
            </a:lvl5pPr>
            <a:lvl6pPr marL="10440985" indent="0">
              <a:buNone/>
              <a:defRPr sz="7200" b="1"/>
            </a:lvl6pPr>
            <a:lvl7pPr marL="12529182" indent="0">
              <a:buNone/>
              <a:defRPr sz="7200" b="1"/>
            </a:lvl7pPr>
            <a:lvl8pPr marL="14617379" indent="0">
              <a:buNone/>
              <a:defRPr sz="7200" b="1"/>
            </a:lvl8pPr>
            <a:lvl9pPr marL="16705576" indent="0">
              <a:buNone/>
              <a:defRPr sz="7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14" y="13575850"/>
            <a:ext cx="13384167" cy="24664453"/>
          </a:xfrm>
        </p:spPr>
        <p:txBody>
          <a:bodyPr/>
          <a:lstStyle>
            <a:lvl1pPr>
              <a:defRPr sz="11100"/>
            </a:lvl1pPr>
            <a:lvl2pPr>
              <a:defRPr sz="9100"/>
            </a:lvl2pPr>
            <a:lvl3pPr>
              <a:defRPr sz="82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492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17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504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4" y="1704416"/>
            <a:ext cx="9961904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31" y="1704421"/>
            <a:ext cx="16927349" cy="36535890"/>
          </a:xfrm>
        </p:spPr>
        <p:txBody>
          <a:bodyPr/>
          <a:lstStyle>
            <a:lvl1pPr>
              <a:defRPr sz="14700"/>
            </a:lvl1pPr>
            <a:lvl2pPr>
              <a:defRPr sz="12700"/>
            </a:lvl2pPr>
            <a:lvl3pPr>
              <a:defRPr sz="111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4" y="8958087"/>
            <a:ext cx="9961904" cy="29282224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86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6" y="29965973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6" y="3825019"/>
            <a:ext cx="18167985" cy="25685115"/>
          </a:xfrm>
        </p:spPr>
        <p:txBody>
          <a:bodyPr/>
          <a:lstStyle>
            <a:lvl1pPr marL="0" indent="0">
              <a:buNone/>
              <a:defRPr sz="14700"/>
            </a:lvl1pPr>
            <a:lvl2pPr marL="2088197" indent="0">
              <a:buNone/>
              <a:defRPr sz="12700"/>
            </a:lvl2pPr>
            <a:lvl3pPr marL="4176394" indent="0">
              <a:buNone/>
              <a:defRPr sz="11100"/>
            </a:lvl3pPr>
            <a:lvl4pPr marL="6264591" indent="0">
              <a:buNone/>
              <a:defRPr sz="9100"/>
            </a:lvl4pPr>
            <a:lvl5pPr marL="8352788" indent="0">
              <a:buNone/>
              <a:defRPr sz="9100"/>
            </a:lvl5pPr>
            <a:lvl6pPr marL="10440985" indent="0">
              <a:buNone/>
              <a:defRPr sz="9100"/>
            </a:lvl6pPr>
            <a:lvl7pPr marL="12529182" indent="0">
              <a:buNone/>
              <a:defRPr sz="9100"/>
            </a:lvl7pPr>
            <a:lvl8pPr marL="14617379" indent="0">
              <a:buNone/>
              <a:defRPr sz="9100"/>
            </a:lvl8pPr>
            <a:lvl9pPr marL="16705576" indent="0">
              <a:buNone/>
              <a:defRPr sz="91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6" y="33503625"/>
            <a:ext cx="18167985" cy="5024053"/>
          </a:xfrm>
        </p:spPr>
        <p:txBody>
          <a:bodyPr/>
          <a:lstStyle>
            <a:lvl1pPr marL="0" indent="0">
              <a:buNone/>
              <a:defRPr sz="6500"/>
            </a:lvl1pPr>
            <a:lvl2pPr marL="2088197" indent="0">
              <a:buNone/>
              <a:defRPr sz="5500"/>
            </a:lvl2pPr>
            <a:lvl3pPr marL="4176394" indent="0">
              <a:buNone/>
              <a:defRPr sz="4600"/>
            </a:lvl3pPr>
            <a:lvl4pPr marL="6264591" indent="0">
              <a:buNone/>
              <a:defRPr sz="4200"/>
            </a:lvl4pPr>
            <a:lvl5pPr marL="8352788" indent="0">
              <a:buNone/>
              <a:defRPr sz="4200"/>
            </a:lvl5pPr>
            <a:lvl6pPr marL="10440985" indent="0">
              <a:buNone/>
              <a:defRPr sz="4200"/>
            </a:lvl6pPr>
            <a:lvl7pPr marL="12529182" indent="0">
              <a:buNone/>
              <a:defRPr sz="4200"/>
            </a:lvl7pPr>
            <a:lvl8pPr marL="14617379" indent="0">
              <a:buNone/>
              <a:defRPr sz="4200"/>
            </a:lvl8pPr>
            <a:lvl9pPr marL="16705576" indent="0">
              <a:buNone/>
              <a:defRPr sz="4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708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DDDD"/>
            </a:gs>
            <a:gs pos="0">
              <a:schemeClr val="bg1">
                <a:lumMod val="43000"/>
                <a:lumOff val="57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7"/>
            <a:ext cx="27251978" cy="7134754"/>
          </a:xfrm>
          <a:prstGeom prst="rect">
            <a:avLst/>
          </a:prstGeom>
        </p:spPr>
        <p:txBody>
          <a:bodyPr vert="horz" lIns="417639" tIns="208820" rIns="417639" bIns="2088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62"/>
            <a:ext cx="27251978" cy="28251647"/>
          </a:xfrm>
          <a:prstGeom prst="rect">
            <a:avLst/>
          </a:prstGeom>
        </p:spPr>
        <p:txBody>
          <a:bodyPr vert="horz" lIns="417639" tIns="208820" rIns="417639" bIns="2088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D31C3-E288-4C41-B0A6-95C0F2FF662A}" type="datetimeFigureOut">
              <a:rPr lang="en-GB" smtClean="0"/>
              <a:t>26/09/2013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5"/>
            <a:ext cx="9588659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5"/>
            <a:ext cx="7065328" cy="2279155"/>
          </a:xfrm>
          <a:prstGeom prst="rect">
            <a:avLst/>
          </a:prstGeom>
        </p:spPr>
        <p:txBody>
          <a:bodyPr vert="horz" lIns="417639" tIns="208820" rIns="417639" bIns="208820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358464-8DFA-4435-8BC4-197232BC0F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049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394" rtl="0" eaLnBrk="1" latinLnBrk="0" hangingPunct="1">
        <a:spcBef>
          <a:spcPct val="0"/>
        </a:spcBef>
        <a:buNone/>
        <a:defRPr sz="20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48" indent="-1566148" algn="l" defTabSz="4176394" rtl="0" eaLnBrk="1" latinLnBrk="0" hangingPunct="1">
        <a:spcBef>
          <a:spcPct val="20000"/>
        </a:spcBef>
        <a:buFont typeface="Arial" pitchFamily="34" charset="0"/>
        <a:buChar char="•"/>
        <a:defRPr sz="147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20" indent="-1305123" algn="l" defTabSz="4176394" rtl="0" eaLnBrk="1" latinLnBrk="0" hangingPunct="1">
        <a:spcBef>
          <a:spcPct val="20000"/>
        </a:spcBef>
        <a:buFont typeface="Arial" pitchFamily="34" charset="0"/>
        <a:buChar char="–"/>
        <a:defRPr sz="127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492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689" indent="-1044098" algn="l" defTabSz="4176394" rtl="0" eaLnBrk="1" latinLnBrk="0" hangingPunct="1">
        <a:spcBef>
          <a:spcPct val="20000"/>
        </a:spcBef>
        <a:buFont typeface="Arial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886" indent="-1044098" algn="l" defTabSz="4176394" rtl="0" eaLnBrk="1" latinLnBrk="0" hangingPunct="1">
        <a:spcBef>
          <a:spcPct val="20000"/>
        </a:spcBef>
        <a:buFont typeface="Arial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083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280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477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674" indent="-1044098" algn="l" defTabSz="4176394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197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394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591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788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0985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182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379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576" algn="l" defTabSz="4176394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png"/><Relationship Id="rId18" Type="http://schemas.openxmlformats.org/officeDocument/2006/relationships/hyperlink" Target="http://www.google.ch/url?sa=i&amp;source=images&amp;cd=&amp;cad=rja&amp;docid=DSrS8B4Bi35LpM&amp;tbnid=AlQdRcGDc_CsYM:&amp;ved=0CAgQjRwwAA&amp;url=http://www.gratis-malvorlagen.de/Comics/97/MAGNET/&amp;ei=idExUsL_NsHaswbJsoFQ&amp;psig=AFQjCNFx14SLCWgbaGbn2lPqyT6IUbAqNg&amp;ust=1379083017955391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17" Type="http://schemas.openxmlformats.org/officeDocument/2006/relationships/image" Target="../media/image12.jpeg"/><Relationship Id="rId2" Type="http://schemas.openxmlformats.org/officeDocument/2006/relationships/image" Target="../media/image1.png"/><Relationship Id="rId16" Type="http://schemas.openxmlformats.org/officeDocument/2006/relationships/hyperlink" Target="http://www.google.ch/url?sa=i&amp;rct=j&amp;q=&amp;esrc=s&amp;frm=1&amp;source=images&amp;cd=&amp;cad=rja&amp;docid=o6IZ1fA53NuXlM&amp;tbnid=TmXY04CIlGKDXM:&amp;ved=0CAUQjRw&amp;url=http://www2.ims.uni-stuttgart.de/sgtutorial/neurorad.html&amp;ei=J8ExUoKJNsrGswa_lYCIDQ&amp;bvm=bv.52109249,d.Yms&amp;psig=AFQjCNF6nAfHDjo-LnjAGfl4TqHX9bXclw&amp;ust=1379078617206800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ch/url?sa=i&amp;rct=j&amp;q=&amp;esrc=s&amp;frm=1&amp;source=images&amp;cd=&amp;cad=rja&amp;docid=gzvF3mBQSzhsjM&amp;tbnid=M4Rmd5RbyP4IVM:&amp;ved=0CAUQjRw&amp;url=http://www.ethz.ch/index_EN&amp;ei=9IwpUrOUJ4XasgbSooHIDg&amp;bvm=bv.51773540,d.Yms&amp;psig=AFQjCNHDHn_CNrrPr5fW1N63jMwe8l_uKw&amp;ust=1378541152100251" TargetMode="External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1.jpeg"/><Relationship Id="rId10" Type="http://schemas.openxmlformats.org/officeDocument/2006/relationships/image" Target="../media/image7.jpeg"/><Relationship Id="rId19" Type="http://schemas.openxmlformats.org/officeDocument/2006/relationships/image" Target="../media/image13.jpeg"/><Relationship Id="rId4" Type="http://schemas.openxmlformats.org/officeDocument/2006/relationships/hyperlink" Target="https://www.google.ch/imgres?imgurl&amp;imgrefurl=http://cernand2012.webs.com/chapter2.htm&amp;h=0&amp;w=0&amp;sz=1&amp;tbnid=J2wtlm3dZDECFM&amp;tbnh=225&amp;tbnw=225&amp;zoom=1&amp;docid=Cx1LBZYdv0toTM&amp;ei=wowpUsbfCcPmswbR74C4Cw&amp;ved=0CAEQsCU" TargetMode="External"/><Relationship Id="rId9" Type="http://schemas.openxmlformats.org/officeDocument/2006/relationships/image" Target="../media/image6.jpeg"/><Relationship Id="rId14" Type="http://schemas.openxmlformats.org/officeDocument/2006/relationships/hyperlink" Target="http://www.google.ch/url?sa=i&amp;rct=j&amp;q=&amp;esrc=s&amp;frm=1&amp;source=images&amp;cd=&amp;cad=rja&amp;docid=qv8orl2kxGkanM&amp;tbnid=kGXWrJ_FUKeIqM:&amp;ved=0CAUQjRw&amp;url=http://radiographics.rsna.org/content/28/6/1771/F37.expansion.html&amp;ei=ZLkxUtC6B4bdtAb06oHwDA&amp;bvm=bv.52109249,d.Yms&amp;psig=AFQjCNHFuOjMKoVuvNJR3Un2NuWC3F7wqg&amp;ust=137907656083365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8149883" y="449935"/>
            <a:ext cx="16999216" cy="6163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6379" y="1255664"/>
            <a:ext cx="9236824" cy="315471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19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gency FB" pitchFamily="34" charset="0"/>
              </a:rPr>
              <a:t>DETECTORS</a:t>
            </a:r>
            <a:endParaRPr lang="en-GB" sz="19900" dirty="0">
              <a:solidFill>
                <a:schemeClr val="tx1">
                  <a:lumMod val="65000"/>
                  <a:lumOff val="35000"/>
                </a:schemeClr>
              </a:solidFill>
              <a:latin typeface="Agency FB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790" y="1828578"/>
            <a:ext cx="40862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https://encrypted-tbn3.gstatic.com/images?q=tbn:ANd9GcQSUwNv0AIuZeuT6M6wI3oqeeM-yRzM315ffdb6r-HQlkwZogAr4Jueumh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0125" y="40918430"/>
            <a:ext cx="172819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0" y="137160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0" y="2381250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8" descr="http://www.ethz.ch/icons_site/ethlogo-print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539" y="41337335"/>
            <a:ext cx="4879570" cy="12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1133475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2143125"/>
            <a:ext cx="302799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GB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</a:b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71" y="5048568"/>
            <a:ext cx="29307256" cy="270843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Detectors for Medical Imaging  </a:t>
            </a:r>
          </a:p>
          <a:p>
            <a:r>
              <a:rPr lang="en-GB" sz="8800" dirty="0" smtClean="0">
                <a:solidFill>
                  <a:srgbClr val="0070C0"/>
                </a:solidFill>
              </a:rPr>
              <a:t>		             </a:t>
            </a:r>
            <a:r>
              <a:rPr lang="en-GB" sz="8800" dirty="0" err="1" smtClean="0">
                <a:solidFill>
                  <a:srgbClr val="0070C0"/>
                </a:solidFill>
              </a:rPr>
              <a:t>Détecteurs</a:t>
            </a:r>
            <a:r>
              <a:rPr lang="en-GB" sz="8800" dirty="0" smtClean="0">
                <a:solidFill>
                  <a:srgbClr val="0070C0"/>
                </a:solidFill>
              </a:rPr>
              <a:t> </a:t>
            </a:r>
            <a:r>
              <a:rPr lang="en-GB" sz="8800" dirty="0">
                <a:solidFill>
                  <a:srgbClr val="0070C0"/>
                </a:solidFill>
              </a:rPr>
              <a:t>pour </a:t>
            </a:r>
            <a:r>
              <a:rPr lang="en-GB" sz="8800" dirty="0" err="1">
                <a:solidFill>
                  <a:srgbClr val="0070C0"/>
                </a:solidFill>
              </a:rPr>
              <a:t>l’imagerie</a:t>
            </a:r>
            <a:r>
              <a:rPr lang="en-GB" sz="8800" dirty="0">
                <a:solidFill>
                  <a:srgbClr val="0070C0"/>
                </a:solidFill>
              </a:rPr>
              <a:t> </a:t>
            </a:r>
            <a:r>
              <a:rPr lang="en-GB" sz="8800" dirty="0" err="1" smtClean="0">
                <a:solidFill>
                  <a:srgbClr val="0070C0"/>
                </a:solidFill>
              </a:rPr>
              <a:t>médicale</a:t>
            </a:r>
            <a:endParaRPr lang="en-GB" sz="8800" dirty="0">
              <a:solidFill>
                <a:srgbClr val="0070C0"/>
              </a:solidFill>
            </a:endParaRPr>
          </a:p>
        </p:txBody>
      </p:sp>
      <p:pic>
        <p:nvPicPr>
          <p:cNvPr id="1026" name="Picture 2" descr="pet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451" y="8114304"/>
            <a:ext cx="4237650" cy="6229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center.lbl.gov/wp-content/uploads/scanner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" r="8552"/>
          <a:stretch/>
        </p:blipFill>
        <p:spPr bwMode="auto">
          <a:xfrm flipH="1">
            <a:off x="1706879" y="8114302"/>
            <a:ext cx="8032508" cy="622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8443243" y="8284611"/>
            <a:ext cx="1296144" cy="28803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3762723" y="8356619"/>
            <a:ext cx="792088" cy="43204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30" name="Picture 6" descr="http://www.quantumdiaries.org/wp-content/uploads/2012/01/delphi-1024x682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64321" y="8010774"/>
            <a:ext cx="9499317" cy="633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37482" y="14371874"/>
            <a:ext cx="46148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A commercial  MRI scanner from Siemens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Scanner </a:t>
            </a:r>
            <a:r>
              <a:rPr lang="en-GB" sz="1800" dirty="0" err="1" smtClean="0">
                <a:solidFill>
                  <a:schemeClr val="tx2"/>
                </a:solidFill>
              </a:rPr>
              <a:t>IRM</a:t>
            </a:r>
            <a:r>
              <a:rPr lang="en-GB" sz="1800" dirty="0" smtClean="0">
                <a:solidFill>
                  <a:schemeClr val="tx2"/>
                </a:solidFill>
              </a:rPr>
              <a:t> commercial  </a:t>
            </a:r>
            <a:r>
              <a:rPr lang="en-GB" sz="1800" dirty="0" err="1">
                <a:solidFill>
                  <a:schemeClr val="tx2"/>
                </a:solidFill>
              </a:rPr>
              <a:t>fabriqué</a:t>
            </a:r>
            <a:r>
              <a:rPr lang="en-GB" sz="1800" dirty="0">
                <a:solidFill>
                  <a:schemeClr val="tx2"/>
                </a:solidFill>
              </a:rPr>
              <a:t> </a:t>
            </a:r>
            <a:r>
              <a:rPr lang="en-GB" sz="1800" dirty="0" smtClean="0">
                <a:solidFill>
                  <a:schemeClr val="tx2"/>
                </a:solidFill>
              </a:rPr>
              <a:t>par Siemens</a:t>
            </a:r>
            <a:endParaRPr lang="en-GB" sz="1800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200306" y="14405291"/>
            <a:ext cx="43391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A research PET scanner at Brookhaven lab</a:t>
            </a:r>
          </a:p>
          <a:p>
            <a:r>
              <a:rPr lang="en-GB" sz="1800" dirty="0" smtClean="0">
                <a:solidFill>
                  <a:schemeClr val="tx2"/>
                </a:solidFill>
              </a:rPr>
              <a:t>Scanner  TEP de </a:t>
            </a:r>
            <a:r>
              <a:rPr lang="en-GB" sz="1800" dirty="0" err="1" smtClean="0">
                <a:solidFill>
                  <a:schemeClr val="tx2"/>
                </a:solidFill>
              </a:rPr>
              <a:t>recherche</a:t>
            </a:r>
            <a:r>
              <a:rPr lang="en-GB" sz="1800" dirty="0" smtClean="0">
                <a:solidFill>
                  <a:schemeClr val="tx2"/>
                </a:solidFill>
              </a:rPr>
              <a:t> a </a:t>
            </a:r>
            <a:r>
              <a:rPr lang="en-GB" sz="1800" dirty="0">
                <a:solidFill>
                  <a:schemeClr val="tx2"/>
                </a:solidFill>
              </a:rPr>
              <a:t>Brookhaven lab</a:t>
            </a:r>
          </a:p>
          <a:p>
            <a:endParaRPr lang="en-GB" sz="18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0675491" y="18780751"/>
            <a:ext cx="8996540" cy="23251862"/>
            <a:chOff x="10063785" y="17979607"/>
            <a:chExt cx="9427214" cy="24378983"/>
          </a:xfrm>
        </p:grpSpPr>
        <p:sp>
          <p:nvSpPr>
            <p:cNvPr id="95" name="Rounded Rectangle 94"/>
            <p:cNvSpPr/>
            <p:nvPr/>
          </p:nvSpPr>
          <p:spPr>
            <a:xfrm>
              <a:off x="10171435" y="36386000"/>
              <a:ext cx="9319564" cy="597259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51" name="Rounded Rectangle 2050"/>
            <p:cNvSpPr/>
            <p:nvPr/>
          </p:nvSpPr>
          <p:spPr>
            <a:xfrm>
              <a:off x="10099427" y="17979607"/>
              <a:ext cx="9286160" cy="5428182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1191346" y="18631753"/>
              <a:ext cx="4464496" cy="44644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Can 16"/>
            <p:cNvSpPr/>
            <p:nvPr/>
          </p:nvSpPr>
          <p:spPr>
            <a:xfrm>
              <a:off x="11011326" y="20215929"/>
              <a:ext cx="360040" cy="129614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Cube 17"/>
            <p:cNvSpPr/>
            <p:nvPr/>
          </p:nvSpPr>
          <p:spPr>
            <a:xfrm>
              <a:off x="15223794" y="19779807"/>
              <a:ext cx="864096" cy="2596362"/>
            </a:xfrm>
            <a:prstGeom prst="cube">
              <a:avLst>
                <a:gd name="adj" fmla="val 71296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Can 27"/>
            <p:cNvSpPr/>
            <p:nvPr/>
          </p:nvSpPr>
          <p:spPr>
            <a:xfrm rot="5400000">
              <a:off x="11155565" y="20647977"/>
              <a:ext cx="504056" cy="432048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8" descr="https://encrypted-tbn1.gstatic.com/images?q=tbn:ANd9GcTLuVs2QkGR3LMnF0_BsmLFixbt70i3mzAdRUqxiR0u7xf9NnTfxA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08139" y="19820685"/>
              <a:ext cx="1971675" cy="2324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http://www.colourbox.com/preview/3703198-309232-hand-with-a-ring-of-men-on-a-white-background.jpg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408889" y="19923823"/>
              <a:ext cx="2029410" cy="220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Straight Arrow Connector 19"/>
            <p:cNvCxnSpPr/>
            <p:nvPr/>
          </p:nvCxnSpPr>
          <p:spPr>
            <a:xfrm flipV="1">
              <a:off x="11768311" y="20730707"/>
              <a:ext cx="2782064" cy="252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11827619" y="21016401"/>
              <a:ext cx="2629664" cy="99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11755611" y="21003943"/>
              <a:ext cx="2610976" cy="353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11755611" y="20859927"/>
              <a:ext cx="2782064" cy="1260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5394240" y="19059727"/>
              <a:ext cx="3428503" cy="3970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 smtClean="0"/>
                <a:t>Photographic film</a:t>
              </a:r>
            </a:p>
            <a:p>
              <a:endParaRPr lang="en-GB" sz="2800" dirty="0"/>
            </a:p>
            <a:p>
              <a:endParaRPr lang="en-GB" sz="2800" dirty="0" smtClean="0"/>
            </a:p>
            <a:p>
              <a:endParaRPr lang="en-GB" sz="2800" dirty="0"/>
            </a:p>
            <a:p>
              <a:endParaRPr lang="en-GB" sz="2800" dirty="0" smtClean="0"/>
            </a:p>
            <a:p>
              <a:endParaRPr lang="en-GB" sz="2800" dirty="0"/>
            </a:p>
            <a:p>
              <a:endParaRPr lang="en-GB" sz="2800" dirty="0" smtClean="0"/>
            </a:p>
            <a:p>
              <a:endParaRPr lang="en-GB" sz="2800" dirty="0" smtClean="0"/>
            </a:p>
            <a:p>
              <a:r>
                <a:rPr lang="en-GB" sz="2800" dirty="0" smtClean="0"/>
                <a:t> or electronic detector</a:t>
              </a:r>
              <a:endParaRPr lang="en-GB" sz="2800" dirty="0"/>
            </a:p>
          </p:txBody>
        </p:sp>
        <p:sp>
          <p:nvSpPr>
            <p:cNvPr id="2049" name="Rectangle 2048"/>
            <p:cNvSpPr/>
            <p:nvPr/>
          </p:nvSpPr>
          <p:spPr>
            <a:xfrm>
              <a:off x="10601577" y="18312065"/>
              <a:ext cx="1154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smtClean="0">
                  <a:solidFill>
                    <a:prstClr val="black"/>
                  </a:solidFill>
                </a:rPr>
                <a:t>X-ray </a:t>
              </a:r>
            </a:p>
            <a:p>
              <a:r>
                <a:rPr lang="en-GB" sz="2800" smtClean="0">
                  <a:solidFill>
                    <a:prstClr val="black"/>
                  </a:solidFill>
                </a:rPr>
                <a:t>source</a:t>
              </a:r>
              <a:endParaRPr lang="en-GB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10063785" y="30049296"/>
              <a:ext cx="9286160" cy="597259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7579" y="30272029"/>
              <a:ext cx="6167158" cy="6397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Rounded Rectangle 62"/>
            <p:cNvSpPr/>
            <p:nvPr/>
          </p:nvSpPr>
          <p:spPr>
            <a:xfrm>
              <a:off x="10099427" y="23824009"/>
              <a:ext cx="9286160" cy="576064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11191346" y="24476155"/>
              <a:ext cx="4464496" cy="446449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54" name="Group 2053"/>
            <p:cNvGrpSpPr/>
            <p:nvPr/>
          </p:nvGrpSpPr>
          <p:grpSpPr>
            <a:xfrm>
              <a:off x="11011326" y="25624209"/>
              <a:ext cx="5076564" cy="2596362"/>
              <a:chOff x="12307470" y="26516830"/>
              <a:chExt cx="5076564" cy="2596362"/>
            </a:xfrm>
          </p:grpSpPr>
          <p:sp>
            <p:nvSpPr>
              <p:cNvPr id="65" name="Can 64"/>
              <p:cNvSpPr/>
              <p:nvPr/>
            </p:nvSpPr>
            <p:spPr>
              <a:xfrm>
                <a:off x="12307470" y="26952952"/>
                <a:ext cx="360040" cy="1296144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Cube 65"/>
              <p:cNvSpPr/>
              <p:nvPr/>
            </p:nvSpPr>
            <p:spPr>
              <a:xfrm>
                <a:off x="16519938" y="26516830"/>
                <a:ext cx="864096" cy="2596362"/>
              </a:xfrm>
              <a:prstGeom prst="cube">
                <a:avLst>
                  <a:gd name="adj" fmla="val 71296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7" name="Can 66"/>
              <p:cNvSpPr/>
              <p:nvPr/>
            </p:nvSpPr>
            <p:spPr>
              <a:xfrm rot="5400000">
                <a:off x="12451709" y="27385000"/>
                <a:ext cx="504056" cy="432048"/>
              </a:xfrm>
              <a:prstGeom prst="ca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69" name="Picture 10" descr="http://www.colourbox.com/preview/3703198-309232-hand-with-a-ring-of-men-on-a-white-background.jpg"/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2408889" y="25768225"/>
              <a:ext cx="2029410" cy="22038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0" name="Straight Arrow Connector 69"/>
            <p:cNvCxnSpPr/>
            <p:nvPr/>
          </p:nvCxnSpPr>
          <p:spPr>
            <a:xfrm flipV="1">
              <a:off x="11768311" y="26575109"/>
              <a:ext cx="2782064" cy="2520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1827619" y="26860803"/>
              <a:ext cx="2629664" cy="9962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/>
            <p:cNvCxnSpPr/>
            <p:nvPr/>
          </p:nvCxnSpPr>
          <p:spPr>
            <a:xfrm>
              <a:off x="11755611" y="26848345"/>
              <a:ext cx="2610976" cy="35381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 flipV="1">
              <a:off x="11755611" y="26704329"/>
              <a:ext cx="2782064" cy="12601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15211995" y="24616097"/>
              <a:ext cx="1708160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smtClean="0"/>
                <a:t>electronic </a:t>
              </a:r>
            </a:p>
            <a:p>
              <a:r>
                <a:rPr lang="en-GB" sz="2800" smtClean="0"/>
                <a:t>detector</a:t>
              </a:r>
              <a:endParaRPr lang="en-GB" sz="280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601577" y="24156467"/>
              <a:ext cx="115403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smtClean="0">
                  <a:solidFill>
                    <a:prstClr val="black"/>
                  </a:solidFill>
                </a:rPr>
                <a:t>X-ray </a:t>
              </a:r>
            </a:p>
            <a:p>
              <a:r>
                <a:rPr lang="en-GB" sz="2800" smtClean="0">
                  <a:solidFill>
                    <a:prstClr val="black"/>
                  </a:solidFill>
                </a:rPr>
                <a:t>source</a:t>
              </a:r>
              <a:endParaRPr lang="en-GB"/>
            </a:p>
          </p:txBody>
        </p:sp>
        <p:pic>
          <p:nvPicPr>
            <p:cNvPr id="1040" name="Picture 16" descr="http://radiographics.rsna.org/content/28/6/1771/F37.large.jpg">
              <a:hlinkClick r:id="rId14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92919" y="25692084"/>
              <a:ext cx="2393023" cy="2437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53" name="Arc 2052"/>
            <p:cNvSpPr/>
            <p:nvPr/>
          </p:nvSpPr>
          <p:spPr>
            <a:xfrm rot="15474388">
              <a:off x="10841231" y="25071107"/>
              <a:ext cx="2495201" cy="2663996"/>
            </a:xfrm>
            <a:prstGeom prst="arc">
              <a:avLst>
                <a:gd name="adj1" fmla="val 16200000"/>
                <a:gd name="adj2" fmla="val 19049680"/>
              </a:avLst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7" name="Arc 76"/>
            <p:cNvSpPr/>
            <p:nvPr/>
          </p:nvSpPr>
          <p:spPr>
            <a:xfrm rot="6232806">
              <a:off x="13729279" y="26024477"/>
              <a:ext cx="2495201" cy="2663996"/>
            </a:xfrm>
            <a:prstGeom prst="arc">
              <a:avLst>
                <a:gd name="adj1" fmla="val 16200000"/>
                <a:gd name="adj2" fmla="val 19049680"/>
              </a:avLst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Can 79"/>
            <p:cNvSpPr/>
            <p:nvPr/>
          </p:nvSpPr>
          <p:spPr>
            <a:xfrm rot="5400000">
              <a:off x="13231775" y="23788005"/>
              <a:ext cx="360040" cy="1296144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Can 81"/>
            <p:cNvSpPr/>
            <p:nvPr/>
          </p:nvSpPr>
          <p:spPr>
            <a:xfrm rot="10800000">
              <a:off x="13195771" y="24472081"/>
              <a:ext cx="504056" cy="432048"/>
            </a:xfrm>
            <a:prstGeom prst="can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1" name="Cube 80"/>
            <p:cNvSpPr/>
            <p:nvPr/>
          </p:nvSpPr>
          <p:spPr>
            <a:xfrm rot="5400000" flipH="1" flipV="1">
              <a:off x="13053792" y="27638396"/>
              <a:ext cx="864096" cy="2596362"/>
            </a:xfrm>
            <a:prstGeom prst="cube">
              <a:avLst>
                <a:gd name="adj" fmla="val 71296"/>
              </a:avLst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055" name="Group 2054"/>
            <p:cNvGrpSpPr/>
            <p:nvPr/>
          </p:nvGrpSpPr>
          <p:grpSpPr>
            <a:xfrm rot="5400000">
              <a:off x="11988921" y="26059996"/>
              <a:ext cx="2794764" cy="627047"/>
              <a:chOff x="13204155" y="27620130"/>
              <a:chExt cx="2794764" cy="627047"/>
            </a:xfrm>
          </p:grpSpPr>
          <p:cxnSp>
            <p:nvCxnSpPr>
              <p:cNvPr id="83" name="Straight Arrow Connector 82"/>
              <p:cNvCxnSpPr/>
              <p:nvPr/>
            </p:nvCxnSpPr>
            <p:spPr>
              <a:xfrm flipV="1">
                <a:off x="13216855" y="27620130"/>
                <a:ext cx="2782064" cy="252028"/>
              </a:xfrm>
              <a:prstGeom prst="straightConnector1">
                <a:avLst/>
              </a:prstGeom>
              <a:ln>
                <a:solidFill>
                  <a:schemeClr val="accent1">
                    <a:shade val="95000"/>
                    <a:satMod val="105000"/>
                    <a:alpha val="49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13276163" y="27905824"/>
                <a:ext cx="2629664" cy="99628"/>
              </a:xfrm>
              <a:prstGeom prst="straightConnector1">
                <a:avLst/>
              </a:prstGeom>
              <a:ln>
                <a:solidFill>
                  <a:schemeClr val="accent1">
                    <a:shade val="95000"/>
                    <a:satMod val="105000"/>
                    <a:alpha val="49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>
                <a:off x="13204155" y="27893366"/>
                <a:ext cx="2610976" cy="353811"/>
              </a:xfrm>
              <a:prstGeom prst="straightConnector1">
                <a:avLst/>
              </a:prstGeom>
              <a:ln>
                <a:solidFill>
                  <a:schemeClr val="accent1">
                    <a:shade val="95000"/>
                    <a:satMod val="105000"/>
                    <a:alpha val="49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/>
              <p:cNvCxnSpPr/>
              <p:nvPr/>
            </p:nvCxnSpPr>
            <p:spPr>
              <a:xfrm flipV="1">
                <a:off x="13204155" y="27749350"/>
                <a:ext cx="2782064" cy="126014"/>
              </a:xfrm>
              <a:prstGeom prst="straightConnector1">
                <a:avLst/>
              </a:prstGeom>
              <a:ln>
                <a:solidFill>
                  <a:schemeClr val="accent1">
                    <a:shade val="95000"/>
                    <a:satMod val="105000"/>
                    <a:alpha val="49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58" name="Rectangle 2057"/>
            <p:cNvSpPr/>
            <p:nvPr/>
          </p:nvSpPr>
          <p:spPr>
            <a:xfrm>
              <a:off x="16508139" y="18135377"/>
              <a:ext cx="221733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>
                  <a:solidFill>
                    <a:srgbClr val="FF0000"/>
                  </a:solidFill>
                </a:rPr>
                <a:t> </a:t>
              </a:r>
              <a:r>
                <a:rPr lang="en-GB" sz="2800" b="1" smtClean="0">
                  <a:solidFill>
                    <a:srgbClr val="FF0000"/>
                  </a:solidFill>
                </a:rPr>
                <a:t>Radiography </a:t>
              </a:r>
              <a:endParaRPr lang="en-GB" b="1">
                <a:solidFill>
                  <a:srgbClr val="FF0000"/>
                </a:solidFill>
              </a:endParaRPr>
            </a:p>
          </p:txBody>
        </p:sp>
        <p:sp>
          <p:nvSpPr>
            <p:cNvPr id="2060" name="Rectangle 2059"/>
            <p:cNvSpPr/>
            <p:nvPr/>
          </p:nvSpPr>
          <p:spPr>
            <a:xfrm>
              <a:off x="14851955" y="23968025"/>
              <a:ext cx="439286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>
                  <a:solidFill>
                    <a:srgbClr val="FF0000"/>
                  </a:solidFill>
                </a:rPr>
                <a:t>Computed </a:t>
              </a:r>
              <a:r>
                <a:rPr lang="en-GB" sz="2800" b="1" smtClean="0">
                  <a:solidFill>
                    <a:srgbClr val="FF0000"/>
                  </a:solidFill>
                </a:rPr>
                <a:t>tomography (CT) </a:t>
              </a:r>
              <a:endParaRPr lang="en-GB" b="1">
                <a:solidFill>
                  <a:srgbClr val="FF0000"/>
                </a:solidFill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4957301" y="30396881"/>
              <a:ext cx="2902846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>
                  <a:solidFill>
                    <a:srgbClr val="FF0000"/>
                  </a:solidFill>
                  <a:sym typeface="Wingdings" pitchFamily="2" charset="2"/>
                </a:rPr>
                <a:t>Positron Emission </a:t>
              </a:r>
              <a:endParaRPr lang="en-GB" sz="2800" b="1" smtClean="0">
                <a:solidFill>
                  <a:srgbClr val="FF0000"/>
                </a:solidFill>
                <a:sym typeface="Wingdings" pitchFamily="2" charset="2"/>
              </a:endParaRPr>
            </a:p>
            <a:p>
              <a:r>
                <a:rPr lang="en-GB" sz="2800" b="1" smtClean="0">
                  <a:solidFill>
                    <a:srgbClr val="FF0000"/>
                  </a:solidFill>
                  <a:sym typeface="Wingdings" pitchFamily="2" charset="2"/>
                </a:rPr>
                <a:t>Tomography (</a:t>
              </a:r>
              <a:r>
                <a:rPr lang="en-GB" sz="2800" b="1" smtClean="0">
                  <a:solidFill>
                    <a:srgbClr val="FF0000"/>
                  </a:solidFill>
                </a:rPr>
                <a:t>PET)</a:t>
              </a:r>
              <a:endParaRPr lang="en-GB" b="1">
                <a:solidFill>
                  <a:srgbClr val="FF0000"/>
                </a:solidFill>
              </a:endParaRPr>
            </a:p>
          </p:txBody>
        </p:sp>
        <p:pic>
          <p:nvPicPr>
            <p:cNvPr id="1042" name="Picture 18" descr="http://www2.ims.uni-stuttgart.de/sgtutorial/graphic/fmri02.jpg">
              <a:hlinkClick r:id="rId16"/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97"/>
            <a:stretch/>
          </p:blipFill>
          <p:spPr bwMode="auto">
            <a:xfrm>
              <a:off x="12547699" y="37308897"/>
              <a:ext cx="4737933" cy="4721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61" name="Rectangle 2060"/>
            <p:cNvSpPr/>
            <p:nvPr/>
          </p:nvSpPr>
          <p:spPr>
            <a:xfrm>
              <a:off x="12115651" y="36531277"/>
              <a:ext cx="69175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2800" b="1" smtClean="0">
                  <a:solidFill>
                    <a:srgbClr val="FF0000"/>
                  </a:solidFill>
                  <a:sym typeface="Wingdings" pitchFamily="2" charset="2"/>
                </a:rPr>
                <a:t>Nuclear Magnetic </a:t>
              </a:r>
              <a:r>
                <a:rPr lang="en-GB" sz="2800" b="1">
                  <a:solidFill>
                    <a:srgbClr val="FF0000"/>
                  </a:solidFill>
                  <a:sym typeface="Wingdings" pitchFamily="2" charset="2"/>
                </a:rPr>
                <a:t>Resonance </a:t>
              </a:r>
              <a:r>
                <a:rPr lang="en-GB" sz="2800" b="1" smtClean="0">
                  <a:solidFill>
                    <a:srgbClr val="FF0000"/>
                  </a:solidFill>
                  <a:sym typeface="Wingdings" pitchFamily="2" charset="2"/>
                </a:rPr>
                <a:t>Imaging (NMR) </a:t>
              </a:r>
              <a:endParaRPr lang="en-GB">
                <a:solidFill>
                  <a:srgbClr val="FF0000"/>
                </a:solidFill>
              </a:endParaRPr>
            </a:p>
          </p:txBody>
        </p:sp>
        <p:sp>
          <p:nvSpPr>
            <p:cNvPr id="2063" name="TextBox 2062"/>
            <p:cNvSpPr txBox="1"/>
            <p:nvPr/>
          </p:nvSpPr>
          <p:spPr>
            <a:xfrm>
              <a:off x="16786827" y="37997831"/>
              <a:ext cx="17380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smtClean="0"/>
                <a:t>proton spins</a:t>
              </a:r>
            </a:p>
            <a:p>
              <a:r>
                <a:rPr lang="en-GB" sz="2400" smtClean="0"/>
                <a:t>disordered</a:t>
              </a:r>
              <a:endParaRPr lang="en-GB" sz="2400"/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7362891" y="40374095"/>
              <a:ext cx="173804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smtClean="0"/>
                <a:t>proton spins</a:t>
              </a:r>
            </a:p>
            <a:p>
              <a:r>
                <a:rPr lang="en-GB" sz="2400" smtClean="0"/>
                <a:t>aligned</a:t>
              </a:r>
              <a:endParaRPr lang="en-GB" sz="2400"/>
            </a:p>
          </p:txBody>
        </p:sp>
        <p:pic>
          <p:nvPicPr>
            <p:cNvPr id="1044" name="Picture 20" descr="http://t1.gstatic.com/images?q=tbn:ANd9GcQTrUvQD9Yv6ct1PsjY1eJeyzikCizK26sEBIXm380nG6TfPCjwFw">
              <a:hlinkClick r:id="rId18"/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3500000">
              <a:off x="10691640" y="39954556"/>
              <a:ext cx="1396636" cy="13681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" name="Picture 20" descr="http://t1.gstatic.com/images?q=tbn:ANd9GcQTrUvQD9Yv6ct1PsjY1eJeyzikCizK26sEBIXm380nG6TfPCjwFw">
              <a:hlinkClick r:id="rId18"/>
            </p:cNvPr>
            <p:cNvPicPr>
              <a:picLocks noChangeAspect="1" noChangeArrowheads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15" b="16021"/>
            <a:stretch/>
          </p:blipFill>
          <p:spPr bwMode="auto">
            <a:xfrm rot="13500000">
              <a:off x="10545755" y="37271823"/>
              <a:ext cx="1163194" cy="1148943"/>
            </a:xfrm>
            <a:prstGeom prst="snip2SameRect">
              <a:avLst>
                <a:gd name="adj1" fmla="val 26615"/>
                <a:gd name="adj2" fmla="val 19896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65" name="Straight Connector 2064"/>
            <p:cNvCxnSpPr/>
            <p:nvPr/>
          </p:nvCxnSpPr>
          <p:spPr>
            <a:xfrm>
              <a:off x="10747499" y="37061727"/>
              <a:ext cx="936104" cy="179999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flipH="1">
              <a:off x="10891515" y="37054497"/>
              <a:ext cx="642459" cy="180722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68" name="Rectangle 2067"/>
          <p:cNvSpPr/>
          <p:nvPr/>
        </p:nvSpPr>
        <p:spPr>
          <a:xfrm>
            <a:off x="1458467" y="15283582"/>
            <a:ext cx="2707500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</a:pPr>
            <a:r>
              <a:rPr lang="en-GB" sz="3200" dirty="0">
                <a:solidFill>
                  <a:prstClr val="black"/>
                </a:solidFill>
              </a:rPr>
              <a:t>Modern medical imaging devices, once their nice shells have been removed, don’t only look similar to large detectors at CERN, they also have many things in </a:t>
            </a:r>
            <a:r>
              <a:rPr lang="en-GB" sz="3200" dirty="0" smtClean="0">
                <a:solidFill>
                  <a:prstClr val="black"/>
                </a:solidFill>
              </a:rPr>
              <a:t>common: Scintillator crystals, </a:t>
            </a:r>
            <a:r>
              <a:rPr lang="en-GB" sz="3200" dirty="0" err="1" smtClean="0">
                <a:solidFill>
                  <a:prstClr val="black"/>
                </a:solidFill>
              </a:rPr>
              <a:t>photodetectors</a:t>
            </a:r>
            <a:r>
              <a:rPr lang="en-GB" sz="3200" dirty="0" smtClean="0">
                <a:solidFill>
                  <a:prstClr val="black"/>
                </a:solidFill>
              </a:rPr>
              <a:t>, solid state sensors, electronics, magnets, fast processors, software (simulation), … </a:t>
            </a:r>
          </a:p>
          <a:p>
            <a:pPr lvl="0">
              <a:spcAft>
                <a:spcPts val="1200"/>
              </a:spcAft>
            </a:pPr>
            <a:r>
              <a:rPr lang="en-GB" sz="3200" dirty="0" smtClean="0">
                <a:solidFill>
                  <a:prstClr val="black"/>
                </a:solidFill>
              </a:rPr>
              <a:t>The two fields stimulate and benefit from each other!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069" name="Rectangle 2068"/>
          <p:cNvSpPr/>
          <p:nvPr/>
        </p:nvSpPr>
        <p:spPr>
          <a:xfrm>
            <a:off x="15751478" y="9306918"/>
            <a:ext cx="1455848" cy="4132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GB" sz="19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?</a:t>
            </a:r>
          </a:p>
          <a:p>
            <a:pPr algn="ctr">
              <a:lnSpc>
                <a:spcPts val="15000"/>
              </a:lnSpc>
            </a:pPr>
            <a:r>
              <a:rPr lang="en-GB" sz="19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</a:rPr>
              <a:t>=</a:t>
            </a:r>
            <a:endParaRPr lang="en-GB" sz="199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071" name="Rectangle 2070"/>
          <p:cNvSpPr/>
          <p:nvPr/>
        </p:nvSpPr>
        <p:spPr>
          <a:xfrm>
            <a:off x="1130977" y="6282582"/>
            <a:ext cx="2987019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8000" dirty="0">
              <a:solidFill>
                <a:srgbClr val="0070C0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478781" y="17299806"/>
            <a:ext cx="27054694" cy="22284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Bef>
                <a:spcPts val="60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Les </a:t>
            </a:r>
            <a:r>
              <a:rPr lang="en-GB" sz="3200" dirty="0" err="1">
                <a:solidFill>
                  <a:srgbClr val="0070C0"/>
                </a:solidFill>
              </a:rPr>
              <a:t>équipements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modernes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d’imagerie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médicale</a:t>
            </a:r>
            <a:r>
              <a:rPr lang="en-GB" sz="3200" dirty="0" smtClean="0">
                <a:solidFill>
                  <a:srgbClr val="0070C0"/>
                </a:solidFill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</a:rPr>
              <a:t>une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fois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sortis</a:t>
            </a:r>
            <a:r>
              <a:rPr lang="en-GB" sz="3200" dirty="0" smtClean="0">
                <a:solidFill>
                  <a:srgbClr val="0070C0"/>
                </a:solidFill>
              </a:rPr>
              <a:t> de </a:t>
            </a:r>
            <a:r>
              <a:rPr lang="en-GB" sz="3200" dirty="0" err="1" smtClean="0">
                <a:solidFill>
                  <a:srgbClr val="0070C0"/>
                </a:solidFill>
              </a:rPr>
              <a:t>leur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enveloppe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rassurante</a:t>
            </a:r>
            <a:r>
              <a:rPr lang="en-GB" sz="3200" dirty="0" smtClean="0">
                <a:solidFill>
                  <a:srgbClr val="0070C0"/>
                </a:solidFill>
              </a:rPr>
              <a:t>, font </a:t>
            </a:r>
            <a:r>
              <a:rPr lang="en-GB" sz="3200" dirty="0" err="1" smtClean="0">
                <a:solidFill>
                  <a:srgbClr val="0070C0"/>
                </a:solidFill>
              </a:rPr>
              <a:t>bien</a:t>
            </a:r>
            <a:r>
              <a:rPr lang="en-GB" sz="3200" dirty="0" smtClean="0">
                <a:solidFill>
                  <a:srgbClr val="0070C0"/>
                </a:solidFill>
              </a:rPr>
              <a:t> plus </a:t>
            </a:r>
            <a:r>
              <a:rPr lang="en-GB" sz="3200" dirty="0" err="1" smtClean="0">
                <a:solidFill>
                  <a:srgbClr val="0070C0"/>
                </a:solidFill>
              </a:rPr>
              <a:t>que</a:t>
            </a:r>
            <a:r>
              <a:rPr lang="en-GB" sz="3200" dirty="0" smtClean="0">
                <a:solidFill>
                  <a:srgbClr val="0070C0"/>
                </a:solidFill>
              </a:rPr>
              <a:t> de </a:t>
            </a:r>
            <a:r>
              <a:rPr lang="en-GB" sz="3200" dirty="0" err="1" smtClean="0">
                <a:solidFill>
                  <a:srgbClr val="0070C0"/>
                </a:solidFill>
              </a:rPr>
              <a:t>ressembler</a:t>
            </a:r>
            <a:r>
              <a:rPr lang="en-GB" sz="3200" dirty="0" smtClean="0">
                <a:solidFill>
                  <a:srgbClr val="0070C0"/>
                </a:solidFill>
              </a:rPr>
              <a:t> aux </a:t>
            </a:r>
            <a:r>
              <a:rPr lang="en-GB" sz="3200" dirty="0" err="1" smtClean="0">
                <a:solidFill>
                  <a:srgbClr val="0070C0"/>
                </a:solidFill>
              </a:rPr>
              <a:t>grands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détecteurs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du CERN, </a:t>
            </a:r>
            <a:r>
              <a:rPr lang="en-GB" sz="3200" dirty="0" err="1" smtClean="0">
                <a:solidFill>
                  <a:srgbClr val="0070C0"/>
                </a:solidFill>
              </a:rPr>
              <a:t>ils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ont</a:t>
            </a:r>
            <a:r>
              <a:rPr lang="en-GB" sz="3200" dirty="0" smtClean="0">
                <a:solidFill>
                  <a:srgbClr val="0070C0"/>
                </a:solidFill>
              </a:rPr>
              <a:t> beaucoup </a:t>
            </a:r>
            <a:r>
              <a:rPr lang="en-GB" sz="3200" dirty="0" err="1" smtClean="0">
                <a:solidFill>
                  <a:srgbClr val="0070C0"/>
                </a:solidFill>
              </a:rPr>
              <a:t>d’autres</a:t>
            </a:r>
            <a:r>
              <a:rPr lang="en-GB" sz="3200" dirty="0" smtClean="0">
                <a:solidFill>
                  <a:srgbClr val="0070C0"/>
                </a:solidFill>
              </a:rPr>
              <a:t> points </a:t>
            </a:r>
            <a:r>
              <a:rPr lang="en-GB" sz="3200" dirty="0" err="1" smtClean="0">
                <a:solidFill>
                  <a:srgbClr val="0070C0"/>
                </a:solidFill>
              </a:rPr>
              <a:t>communs</a:t>
            </a:r>
            <a:r>
              <a:rPr lang="en-GB" sz="3200" dirty="0" smtClean="0">
                <a:solidFill>
                  <a:srgbClr val="0070C0"/>
                </a:solidFill>
              </a:rPr>
              <a:t>: </a:t>
            </a:r>
            <a:r>
              <a:rPr lang="en-GB" sz="3200" dirty="0" err="1" smtClean="0">
                <a:solidFill>
                  <a:srgbClr val="0070C0"/>
                </a:solidFill>
              </a:rPr>
              <a:t>Cristaux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scintillants</a:t>
            </a:r>
            <a:r>
              <a:rPr lang="en-GB" sz="3200" dirty="0" smtClean="0">
                <a:solidFill>
                  <a:srgbClr val="0070C0"/>
                </a:solidFill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</a:rPr>
              <a:t>photodétecteurs</a:t>
            </a:r>
            <a:r>
              <a:rPr lang="en-GB" sz="3200" dirty="0" smtClean="0">
                <a:solidFill>
                  <a:srgbClr val="0070C0"/>
                </a:solidFill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</a:rPr>
              <a:t>capteurs</a:t>
            </a:r>
            <a:r>
              <a:rPr lang="en-GB" sz="3200" dirty="0" smtClean="0">
                <a:solidFill>
                  <a:srgbClr val="0070C0"/>
                </a:solidFill>
              </a:rPr>
              <a:t> a semi-</a:t>
            </a:r>
            <a:r>
              <a:rPr lang="en-GB" sz="3200" dirty="0" err="1" smtClean="0">
                <a:solidFill>
                  <a:srgbClr val="0070C0"/>
                </a:solidFill>
              </a:rPr>
              <a:t>conducteurs</a:t>
            </a:r>
            <a:r>
              <a:rPr lang="en-GB" sz="3200" dirty="0" smtClean="0">
                <a:solidFill>
                  <a:srgbClr val="0070C0"/>
                </a:solidFill>
              </a:rPr>
              <a:t>, </a:t>
            </a:r>
            <a:r>
              <a:rPr lang="en-GB" sz="3200" dirty="0" err="1">
                <a:solidFill>
                  <a:srgbClr val="0070C0"/>
                </a:solidFill>
              </a:rPr>
              <a:t>électronique</a:t>
            </a:r>
            <a:r>
              <a:rPr lang="en-GB" sz="3200" dirty="0" smtClean="0">
                <a:solidFill>
                  <a:srgbClr val="0070C0"/>
                </a:solidFill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</a:rPr>
              <a:t>aimants</a:t>
            </a:r>
            <a:r>
              <a:rPr lang="en-GB" sz="3200" dirty="0" smtClean="0">
                <a:solidFill>
                  <a:srgbClr val="0070C0"/>
                </a:solidFill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</a:rPr>
              <a:t>processeurs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rapides</a:t>
            </a:r>
            <a:r>
              <a:rPr lang="en-GB" sz="3200" dirty="0" smtClean="0">
                <a:solidFill>
                  <a:srgbClr val="0070C0"/>
                </a:solidFill>
              </a:rPr>
              <a:t>, </a:t>
            </a:r>
            <a:r>
              <a:rPr lang="en-GB" sz="3200" dirty="0" err="1" smtClean="0">
                <a:solidFill>
                  <a:srgbClr val="0070C0"/>
                </a:solidFill>
              </a:rPr>
              <a:t>logiciels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(simulation), …</a:t>
            </a:r>
          </a:p>
          <a:p>
            <a:pPr>
              <a:spcBef>
                <a:spcPts val="1200"/>
              </a:spcBef>
            </a:pPr>
            <a:r>
              <a:rPr lang="en-GB" sz="3200" dirty="0" smtClean="0">
                <a:solidFill>
                  <a:srgbClr val="0070C0"/>
                </a:solidFill>
              </a:rPr>
              <a:t>Les </a:t>
            </a:r>
            <a:r>
              <a:rPr lang="en-GB" sz="3200" dirty="0" err="1" smtClean="0">
                <a:solidFill>
                  <a:srgbClr val="0070C0"/>
                </a:solidFill>
              </a:rPr>
              <a:t>deux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domaines</a:t>
            </a:r>
            <a:r>
              <a:rPr lang="en-GB" sz="3200" dirty="0" smtClean="0">
                <a:solidFill>
                  <a:srgbClr val="0070C0"/>
                </a:solidFill>
              </a:rPr>
              <a:t> se </a:t>
            </a:r>
            <a:r>
              <a:rPr lang="en-GB" sz="3200" dirty="0" err="1" smtClean="0">
                <a:solidFill>
                  <a:srgbClr val="0070C0"/>
                </a:solidFill>
              </a:rPr>
              <a:t>nourrissent</a:t>
            </a:r>
            <a:r>
              <a:rPr lang="en-GB" sz="3200" dirty="0" smtClean="0">
                <a:solidFill>
                  <a:srgbClr val="0070C0"/>
                </a:solidFill>
              </a:rPr>
              <a:t> </a:t>
            </a:r>
            <a:r>
              <a:rPr lang="en-GB" sz="3200" dirty="0" err="1" smtClean="0">
                <a:solidFill>
                  <a:srgbClr val="0070C0"/>
                </a:solidFill>
              </a:rPr>
              <a:t>l’un</a:t>
            </a:r>
            <a:r>
              <a:rPr lang="en-GB" sz="3200" dirty="0" smtClean="0">
                <a:solidFill>
                  <a:srgbClr val="0070C0"/>
                </a:solidFill>
              </a:rPr>
              <a:t> de </a:t>
            </a:r>
            <a:r>
              <a:rPr lang="en-GB" sz="3200" dirty="0" err="1" smtClean="0">
                <a:solidFill>
                  <a:srgbClr val="0070C0"/>
                </a:solidFill>
              </a:rPr>
              <a:t>l’autre</a:t>
            </a:r>
            <a:r>
              <a:rPr lang="en-GB" sz="3200" dirty="0">
                <a:solidFill>
                  <a:srgbClr val="0070C0"/>
                </a:solidFill>
              </a:rPr>
              <a:t>!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20540587" y="28967093"/>
            <a:ext cx="8136904" cy="25354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GB" sz="32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solidFill>
                <a:schemeClr val="tx2"/>
              </a:solidFill>
            </a:endParaRPr>
          </a:p>
          <a:p>
            <a:endParaRPr lang="en-GB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schemeClr val="tx2"/>
              </a:solidFill>
            </a:endParaRPr>
          </a:p>
          <a:p>
            <a:endParaRPr lang="en-GB" sz="32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 smtClean="0">
              <a:solidFill>
                <a:schemeClr val="tx2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en-GB" sz="3200" dirty="0">
              <a:solidFill>
                <a:schemeClr val="tx2"/>
              </a:solidFill>
            </a:endParaRPr>
          </a:p>
          <a:p>
            <a:endParaRPr lang="en-GB" sz="3200" dirty="0">
              <a:solidFill>
                <a:schemeClr val="tx2"/>
              </a:solidFill>
            </a:endParaRPr>
          </a:p>
          <a:p>
            <a:endParaRPr lang="en-GB" sz="3200" dirty="0" smtClean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294449" y="36381926"/>
            <a:ext cx="881508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3200" b="1" dirty="0" err="1">
                <a:solidFill>
                  <a:srgbClr val="0070C0"/>
                </a:solidFill>
              </a:rPr>
              <a:t>Imagerie</a:t>
            </a:r>
            <a:r>
              <a:rPr lang="en-GB" sz="3200" b="1" dirty="0">
                <a:solidFill>
                  <a:srgbClr val="0070C0"/>
                </a:solidFill>
              </a:rPr>
              <a:t> par </a:t>
            </a:r>
            <a:r>
              <a:rPr lang="en-GB" sz="3200" b="1" dirty="0" err="1">
                <a:solidFill>
                  <a:srgbClr val="0070C0"/>
                </a:solidFill>
              </a:rPr>
              <a:t>résonance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b="1" dirty="0" err="1">
                <a:solidFill>
                  <a:srgbClr val="0070C0"/>
                </a:solidFill>
              </a:rPr>
              <a:t>magnétique</a:t>
            </a:r>
            <a:r>
              <a:rPr lang="en-GB" sz="3200" b="1" dirty="0">
                <a:solidFill>
                  <a:srgbClr val="0070C0"/>
                </a:solidFill>
              </a:rPr>
              <a:t> (IRM/RMN): </a:t>
            </a:r>
            <a:r>
              <a:rPr lang="en-GB" sz="3200" dirty="0" err="1">
                <a:solidFill>
                  <a:srgbClr val="0070C0"/>
                </a:solidFill>
              </a:rPr>
              <a:t>Fonctionne</a:t>
            </a:r>
            <a:r>
              <a:rPr lang="en-GB" sz="3200" dirty="0">
                <a:solidFill>
                  <a:srgbClr val="0070C0"/>
                </a:solidFill>
              </a:rPr>
              <a:t> sans radiations </a:t>
            </a:r>
            <a:r>
              <a:rPr lang="en-GB" sz="3200" dirty="0" err="1">
                <a:solidFill>
                  <a:srgbClr val="0070C0"/>
                </a:solidFill>
              </a:rPr>
              <a:t>ionisantes</a:t>
            </a:r>
            <a:r>
              <a:rPr lang="en-GB" sz="3200" dirty="0">
                <a:solidFill>
                  <a:srgbClr val="0070C0"/>
                </a:solidFill>
              </a:rPr>
              <a:t>. Les </a:t>
            </a:r>
            <a:r>
              <a:rPr lang="en-GB" sz="3200" dirty="0" err="1">
                <a:solidFill>
                  <a:srgbClr val="0070C0"/>
                </a:solidFill>
              </a:rPr>
              <a:t>aimants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utilisés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dans</a:t>
            </a:r>
            <a:r>
              <a:rPr lang="en-GB" sz="3200" dirty="0">
                <a:solidFill>
                  <a:srgbClr val="0070C0"/>
                </a:solidFill>
              </a:rPr>
              <a:t> un scanner IRM </a:t>
            </a:r>
            <a:r>
              <a:rPr lang="en-GB" sz="3200" dirty="0" err="1">
                <a:solidFill>
                  <a:srgbClr val="0070C0"/>
                </a:solidFill>
              </a:rPr>
              <a:t>sont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très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similaires</a:t>
            </a:r>
            <a:r>
              <a:rPr lang="en-GB" sz="3200" dirty="0">
                <a:solidFill>
                  <a:srgbClr val="0070C0"/>
                </a:solidFill>
              </a:rPr>
              <a:t> à </a:t>
            </a:r>
            <a:r>
              <a:rPr lang="en-GB" sz="3200" dirty="0" err="1">
                <a:solidFill>
                  <a:srgbClr val="0070C0"/>
                </a:solidFill>
              </a:rPr>
              <a:t>ceux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utilisés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dans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certaines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expériences</a:t>
            </a:r>
            <a:r>
              <a:rPr lang="en-GB" sz="3200" dirty="0">
                <a:solidFill>
                  <a:srgbClr val="0070C0"/>
                </a:solidFill>
              </a:rPr>
              <a:t> du CERN. Le </a:t>
            </a:r>
            <a:r>
              <a:rPr lang="en-GB" sz="3200" dirty="0" err="1">
                <a:solidFill>
                  <a:srgbClr val="0070C0"/>
                </a:solidFill>
              </a:rPr>
              <a:t>principe</a:t>
            </a:r>
            <a:r>
              <a:rPr lang="en-GB" sz="3200" dirty="0">
                <a:solidFill>
                  <a:srgbClr val="0070C0"/>
                </a:solidFill>
              </a:rPr>
              <a:t> de </a:t>
            </a:r>
            <a:r>
              <a:rPr lang="en-GB" sz="3200" dirty="0" err="1">
                <a:solidFill>
                  <a:srgbClr val="0070C0"/>
                </a:solidFill>
              </a:rPr>
              <a:t>l’IRM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est</a:t>
            </a:r>
            <a:r>
              <a:rPr lang="en-GB" sz="3200" dirty="0">
                <a:solidFill>
                  <a:srgbClr val="0070C0"/>
                </a:solidFill>
              </a:rPr>
              <a:t> un </a:t>
            </a:r>
            <a:r>
              <a:rPr lang="en-GB" sz="3200" dirty="0" err="1">
                <a:solidFill>
                  <a:srgbClr val="0070C0"/>
                </a:solidFill>
              </a:rPr>
              <a:t>peu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compliqué</a:t>
            </a:r>
            <a:r>
              <a:rPr lang="en-GB" sz="3200" dirty="0">
                <a:solidFill>
                  <a:srgbClr val="0070C0"/>
                </a:solidFill>
              </a:rPr>
              <a:t>: Un champ </a:t>
            </a:r>
            <a:r>
              <a:rPr lang="en-GB" sz="3200" dirty="0" err="1">
                <a:solidFill>
                  <a:srgbClr val="0070C0"/>
                </a:solidFill>
              </a:rPr>
              <a:t>magnétique</a:t>
            </a:r>
            <a:r>
              <a:rPr lang="en-GB" sz="3200" dirty="0">
                <a:solidFill>
                  <a:srgbClr val="0070C0"/>
                </a:solidFill>
              </a:rPr>
              <a:t> intense </a:t>
            </a:r>
            <a:r>
              <a:rPr lang="en-GB" sz="3200" dirty="0" err="1">
                <a:solidFill>
                  <a:srgbClr val="0070C0"/>
                </a:solidFill>
              </a:rPr>
              <a:t>aligne</a:t>
            </a:r>
            <a:r>
              <a:rPr lang="en-GB" sz="3200" dirty="0">
                <a:solidFill>
                  <a:srgbClr val="0070C0"/>
                </a:solidFill>
              </a:rPr>
              <a:t> le spin des protons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Une</a:t>
            </a:r>
            <a:r>
              <a:rPr lang="en-GB" sz="3200" dirty="0">
                <a:solidFill>
                  <a:srgbClr val="0070C0"/>
                </a:solidFill>
              </a:rPr>
              <a:t> impulsion </a:t>
            </a:r>
            <a:r>
              <a:rPr lang="en-GB" sz="3200" dirty="0" err="1">
                <a:solidFill>
                  <a:srgbClr val="0070C0"/>
                </a:solidFill>
              </a:rPr>
              <a:t>radiofréquence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perturbe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momentanément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l’ordre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établi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Quand</a:t>
            </a:r>
            <a:r>
              <a:rPr lang="en-GB" sz="3200" dirty="0">
                <a:solidFill>
                  <a:srgbClr val="0070C0"/>
                </a:solidFill>
              </a:rPr>
              <a:t> les spins se </a:t>
            </a:r>
            <a:r>
              <a:rPr lang="en-GB" sz="3200" dirty="0" err="1">
                <a:solidFill>
                  <a:srgbClr val="0070C0"/>
                </a:solidFill>
              </a:rPr>
              <a:t>réalignent</a:t>
            </a:r>
            <a:r>
              <a:rPr lang="en-GB" sz="3200" dirty="0">
                <a:solidFill>
                  <a:srgbClr val="0070C0"/>
                </a:solidFill>
              </a:rPr>
              <a:t>, un </a:t>
            </a:r>
            <a:r>
              <a:rPr lang="en-GB" sz="3200" dirty="0" err="1">
                <a:solidFill>
                  <a:srgbClr val="0070C0"/>
                </a:solidFill>
              </a:rPr>
              <a:t>faible</a:t>
            </a:r>
            <a:r>
              <a:rPr lang="en-GB" sz="3200" dirty="0">
                <a:solidFill>
                  <a:srgbClr val="0070C0"/>
                </a:solidFill>
              </a:rPr>
              <a:t> signal RF </a:t>
            </a:r>
            <a:r>
              <a:rPr lang="en-GB" sz="3200" dirty="0" err="1">
                <a:solidFill>
                  <a:srgbClr val="0070C0"/>
                </a:solidFill>
              </a:rPr>
              <a:t>peut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fr-FR" sz="3200" dirty="0">
                <a:solidFill>
                  <a:srgbClr val="0070C0"/>
                </a:solidFill>
              </a:rPr>
              <a:t>ê</a:t>
            </a:r>
            <a:r>
              <a:rPr lang="en-GB" sz="3200" dirty="0" err="1">
                <a:solidFill>
                  <a:srgbClr val="0070C0"/>
                </a:solidFill>
              </a:rPr>
              <a:t>tre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détecté</a:t>
            </a:r>
            <a:r>
              <a:rPr lang="en-GB" sz="3200" dirty="0">
                <a:solidFill>
                  <a:srgbClr val="0070C0"/>
                </a:solidFill>
              </a:rPr>
              <a:t>. </a:t>
            </a:r>
            <a:r>
              <a:rPr lang="en-GB" sz="3200" dirty="0" err="1">
                <a:solidFill>
                  <a:srgbClr val="0070C0"/>
                </a:solidFill>
              </a:rPr>
              <a:t>L’information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spatiale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est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obtenue</a:t>
            </a:r>
            <a:r>
              <a:rPr lang="en-GB" sz="3200" dirty="0">
                <a:solidFill>
                  <a:srgbClr val="0070C0"/>
                </a:solidFill>
              </a:rPr>
              <a:t> grâce au gradient du champ </a:t>
            </a:r>
            <a:r>
              <a:rPr lang="en-GB" sz="3200" dirty="0" err="1" smtClean="0">
                <a:solidFill>
                  <a:srgbClr val="0070C0"/>
                </a:solidFill>
              </a:rPr>
              <a:t>magnétique</a:t>
            </a:r>
            <a:r>
              <a:rPr lang="en-GB" sz="3200" dirty="0" smtClean="0">
                <a:solidFill>
                  <a:srgbClr val="0070C0"/>
                </a:solidFill>
              </a:rPr>
              <a:t>.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94450" y="30878488"/>
            <a:ext cx="8496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3200" b="1" dirty="0" err="1">
                <a:solidFill>
                  <a:srgbClr val="0070C0"/>
                </a:solidFill>
              </a:rPr>
              <a:t>Tomographie</a:t>
            </a:r>
            <a:r>
              <a:rPr lang="en-GB" sz="3200" b="1" dirty="0">
                <a:solidFill>
                  <a:srgbClr val="0070C0"/>
                </a:solidFill>
              </a:rPr>
              <a:t> par </a:t>
            </a:r>
            <a:r>
              <a:rPr lang="en-GB" sz="3200" b="1" dirty="0" err="1">
                <a:solidFill>
                  <a:srgbClr val="0070C0"/>
                </a:solidFill>
              </a:rPr>
              <a:t>émission</a:t>
            </a:r>
            <a:r>
              <a:rPr lang="en-GB" sz="3200" b="1" dirty="0">
                <a:solidFill>
                  <a:srgbClr val="0070C0"/>
                </a:solidFill>
              </a:rPr>
              <a:t> de positrons (TEP): </a:t>
            </a:r>
            <a:r>
              <a:rPr lang="en-GB" sz="3200" dirty="0">
                <a:solidFill>
                  <a:srgbClr val="0070C0"/>
                </a:solidFill>
              </a:rPr>
              <a:t>Injection </a:t>
            </a:r>
            <a:r>
              <a:rPr lang="en-GB" sz="3200" dirty="0" err="1">
                <a:solidFill>
                  <a:srgbClr val="0070C0"/>
                </a:solidFill>
              </a:rPr>
              <a:t>d’isotopes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radioactifs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dans</a:t>
            </a:r>
            <a:r>
              <a:rPr lang="en-GB" sz="3200" dirty="0">
                <a:solidFill>
                  <a:srgbClr val="0070C0"/>
                </a:solidFill>
              </a:rPr>
              <a:t> le corps </a:t>
            </a:r>
            <a:r>
              <a:rPr lang="en-GB" sz="3200" dirty="0" err="1">
                <a:solidFill>
                  <a:srgbClr val="0070C0"/>
                </a:solidFill>
              </a:rPr>
              <a:t>humain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émission</a:t>
            </a:r>
            <a:r>
              <a:rPr lang="en-GB" sz="3200" dirty="0">
                <a:solidFill>
                  <a:srgbClr val="0070C0"/>
                </a:solidFill>
              </a:rPr>
              <a:t> de </a:t>
            </a:r>
            <a:r>
              <a:rPr lang="en-GB" sz="3200" dirty="0" err="1">
                <a:solidFill>
                  <a:srgbClr val="0070C0"/>
                </a:solidFill>
              </a:rPr>
              <a:t>paires</a:t>
            </a:r>
            <a:r>
              <a:rPr lang="en-GB" sz="3200" dirty="0">
                <a:solidFill>
                  <a:srgbClr val="0070C0"/>
                </a:solidFill>
              </a:rPr>
              <a:t> de gammas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détection</a:t>
            </a:r>
            <a:r>
              <a:rPr lang="en-GB" sz="3200" dirty="0">
                <a:solidFill>
                  <a:srgbClr val="0070C0"/>
                </a:solidFill>
              </a:rPr>
              <a:t> des </a:t>
            </a:r>
            <a:r>
              <a:rPr lang="en-GB" sz="3200" dirty="0" err="1">
                <a:solidFill>
                  <a:srgbClr val="0070C0"/>
                </a:solidFill>
              </a:rPr>
              <a:t>coïncidences</a:t>
            </a:r>
            <a:r>
              <a:rPr lang="en-GB" sz="3200" dirty="0">
                <a:solidFill>
                  <a:srgbClr val="0070C0"/>
                </a:solidFill>
              </a:rPr>
              <a:t> des </a:t>
            </a:r>
            <a:r>
              <a:rPr lang="en-GB" sz="3200" dirty="0" err="1">
                <a:solidFill>
                  <a:srgbClr val="0070C0"/>
                </a:solidFill>
              </a:rPr>
              <a:t>rayons</a:t>
            </a:r>
            <a:r>
              <a:rPr lang="en-GB" sz="3200" dirty="0">
                <a:solidFill>
                  <a:srgbClr val="0070C0"/>
                </a:solidFill>
              </a:rPr>
              <a:t> gammas </a:t>
            </a:r>
            <a:r>
              <a:rPr lang="en-GB" sz="3200" dirty="0" err="1">
                <a:solidFill>
                  <a:srgbClr val="0070C0"/>
                </a:solidFill>
              </a:rPr>
              <a:t>dans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toutes</a:t>
            </a:r>
            <a:r>
              <a:rPr lang="en-GB" sz="3200" dirty="0">
                <a:solidFill>
                  <a:srgbClr val="0070C0"/>
                </a:solidFill>
              </a:rPr>
              <a:t> les directions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sz="3200" dirty="0">
                <a:solidFill>
                  <a:srgbClr val="0070C0"/>
                </a:solidFill>
              </a:rPr>
              <a:t> Reconstruction </a:t>
            </a:r>
            <a:r>
              <a:rPr lang="en-GB" sz="3200" dirty="0" err="1">
                <a:solidFill>
                  <a:srgbClr val="0070C0"/>
                </a:solidFill>
              </a:rPr>
              <a:t>tomographique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GB" sz="3200" dirty="0">
                <a:solidFill>
                  <a:srgbClr val="0070C0"/>
                </a:solidFill>
              </a:rPr>
              <a:t>Image 3D de la distribution de </a:t>
            </a:r>
            <a:r>
              <a:rPr lang="en-GB" sz="3200" dirty="0" err="1">
                <a:solidFill>
                  <a:srgbClr val="0070C0"/>
                </a:solidFill>
              </a:rPr>
              <a:t>l’isotope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radioactif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dans</a:t>
            </a:r>
            <a:r>
              <a:rPr lang="en-GB" sz="3200" dirty="0">
                <a:solidFill>
                  <a:srgbClr val="0070C0"/>
                </a:solidFill>
              </a:rPr>
              <a:t> le corps </a:t>
            </a:r>
            <a:r>
              <a:rPr lang="en-GB" sz="3200" dirty="0" err="1" smtClean="0">
                <a:solidFill>
                  <a:srgbClr val="0070C0"/>
                </a:solidFill>
              </a:rPr>
              <a:t>humain</a:t>
            </a:r>
            <a:r>
              <a:rPr lang="en-GB" sz="3200" dirty="0" smtClean="0">
                <a:solidFill>
                  <a:srgbClr val="0070C0"/>
                </a:solidFill>
              </a:rPr>
              <a:t>.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294450" y="25436710"/>
            <a:ext cx="8496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3200" b="1" dirty="0">
                <a:solidFill>
                  <a:srgbClr val="0070C0"/>
                </a:solidFill>
              </a:rPr>
              <a:t>La </a:t>
            </a:r>
            <a:r>
              <a:rPr lang="en-GB" sz="3200" b="1" dirty="0" err="1">
                <a:solidFill>
                  <a:srgbClr val="0070C0"/>
                </a:solidFill>
              </a:rPr>
              <a:t>tomodensitométrie</a:t>
            </a:r>
            <a:r>
              <a:rPr lang="en-GB" sz="3200" b="1" dirty="0">
                <a:solidFill>
                  <a:srgbClr val="0070C0"/>
                </a:solidFill>
              </a:rPr>
              <a:t> (TDM): </a:t>
            </a:r>
            <a:r>
              <a:rPr lang="en-GB" sz="3200" dirty="0">
                <a:solidFill>
                  <a:srgbClr val="0070C0"/>
                </a:solidFill>
              </a:rPr>
              <a:t>Source de </a:t>
            </a:r>
            <a:r>
              <a:rPr lang="en-GB" sz="3200" dirty="0" err="1">
                <a:solidFill>
                  <a:srgbClr val="0070C0"/>
                </a:solidFill>
              </a:rPr>
              <a:t>rayons</a:t>
            </a:r>
            <a:r>
              <a:rPr lang="en-GB" sz="3200" dirty="0">
                <a:solidFill>
                  <a:srgbClr val="0070C0"/>
                </a:solidFill>
              </a:rPr>
              <a:t> X et </a:t>
            </a:r>
            <a:r>
              <a:rPr lang="en-GB" sz="3200" dirty="0" err="1">
                <a:solidFill>
                  <a:srgbClr val="0070C0"/>
                </a:solidFill>
              </a:rPr>
              <a:t>détecteur</a:t>
            </a:r>
            <a:r>
              <a:rPr lang="en-GB" sz="3200" dirty="0">
                <a:solidFill>
                  <a:srgbClr val="0070C0"/>
                </a:solidFill>
              </a:rPr>
              <a:t> en rotation </a:t>
            </a:r>
            <a:r>
              <a:rPr lang="en-GB" sz="3200" dirty="0" err="1">
                <a:solidFill>
                  <a:srgbClr val="0070C0"/>
                </a:solidFill>
              </a:rPr>
              <a:t>autour</a:t>
            </a:r>
            <a:r>
              <a:rPr lang="en-GB" sz="3200" dirty="0">
                <a:solidFill>
                  <a:srgbClr val="0070C0"/>
                </a:solidFill>
              </a:rPr>
              <a:t> du patient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GB" sz="3200" dirty="0" err="1">
                <a:solidFill>
                  <a:srgbClr val="0070C0"/>
                </a:solidFill>
              </a:rPr>
              <a:t>Atténuation</a:t>
            </a:r>
            <a:r>
              <a:rPr lang="en-GB" sz="3200" dirty="0">
                <a:solidFill>
                  <a:srgbClr val="0070C0"/>
                </a:solidFill>
              </a:rPr>
              <a:t> des projections </a:t>
            </a:r>
            <a:r>
              <a:rPr lang="en-GB" sz="3200" dirty="0" err="1">
                <a:solidFill>
                  <a:srgbClr val="0070C0"/>
                </a:solidFill>
              </a:rPr>
              <a:t>dans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toutes</a:t>
            </a:r>
            <a:r>
              <a:rPr lang="en-GB" sz="3200" dirty="0">
                <a:solidFill>
                  <a:srgbClr val="0070C0"/>
                </a:solidFill>
              </a:rPr>
              <a:t> les directions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sz="3200" dirty="0">
                <a:solidFill>
                  <a:srgbClr val="0070C0"/>
                </a:solidFill>
              </a:rPr>
              <a:t> Reconstruction </a:t>
            </a:r>
            <a:r>
              <a:rPr lang="en-GB" sz="3200" dirty="0" err="1">
                <a:solidFill>
                  <a:srgbClr val="0070C0"/>
                </a:solidFill>
              </a:rPr>
              <a:t>tomographique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sz="3200" dirty="0">
                <a:solidFill>
                  <a:srgbClr val="0070C0"/>
                </a:solidFill>
              </a:rPr>
              <a:t> Information </a:t>
            </a:r>
            <a:r>
              <a:rPr lang="en-GB" sz="3200" dirty="0" err="1">
                <a:solidFill>
                  <a:srgbClr val="0070C0"/>
                </a:solidFill>
              </a:rPr>
              <a:t>morphologique</a:t>
            </a:r>
            <a:r>
              <a:rPr lang="en-GB" sz="3200" dirty="0">
                <a:solidFill>
                  <a:srgbClr val="0070C0"/>
                </a:solidFill>
              </a:rPr>
              <a:t> en </a:t>
            </a:r>
            <a:r>
              <a:rPr lang="en-GB" sz="3200" dirty="0" smtClean="0">
                <a:solidFill>
                  <a:srgbClr val="0070C0"/>
                </a:solidFill>
              </a:rPr>
              <a:t>3D.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294450" y="21620286"/>
            <a:ext cx="84969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3200" b="1" dirty="0" err="1">
                <a:solidFill>
                  <a:srgbClr val="0070C0"/>
                </a:solidFill>
              </a:rPr>
              <a:t>Radiographie</a:t>
            </a:r>
            <a:r>
              <a:rPr lang="en-GB" sz="3200" b="1" dirty="0">
                <a:solidFill>
                  <a:srgbClr val="0070C0"/>
                </a:solidFill>
              </a:rPr>
              <a:t> “simple” </a:t>
            </a:r>
            <a:r>
              <a:rPr lang="en-GB" sz="3200" dirty="0">
                <a:solidFill>
                  <a:srgbClr val="0070C0"/>
                </a:solidFill>
              </a:rPr>
              <a:t>: source de </a:t>
            </a:r>
            <a:r>
              <a:rPr lang="en-GB" sz="3200" dirty="0" err="1">
                <a:solidFill>
                  <a:srgbClr val="0070C0"/>
                </a:solidFill>
              </a:rPr>
              <a:t>rayons</a:t>
            </a:r>
            <a:r>
              <a:rPr lang="en-GB" sz="3200" dirty="0">
                <a:solidFill>
                  <a:srgbClr val="0070C0"/>
                </a:solidFill>
              </a:rPr>
              <a:t> X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l’objet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atténue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l’intensité</a:t>
            </a:r>
            <a:r>
              <a:rPr lang="en-GB" sz="3200" dirty="0">
                <a:solidFill>
                  <a:srgbClr val="0070C0"/>
                </a:solidFill>
              </a:rPr>
              <a:t> des </a:t>
            </a:r>
            <a:r>
              <a:rPr lang="en-GB" sz="3200" dirty="0" err="1">
                <a:solidFill>
                  <a:srgbClr val="0070C0"/>
                </a:solidFill>
              </a:rPr>
              <a:t>rayons</a:t>
            </a:r>
            <a:r>
              <a:rPr lang="en-GB" sz="3200" dirty="0">
                <a:solidFill>
                  <a:srgbClr val="0070C0"/>
                </a:solidFill>
              </a:rPr>
              <a:t> X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Détection</a:t>
            </a:r>
            <a:r>
              <a:rPr lang="en-GB" sz="3200" dirty="0">
                <a:solidFill>
                  <a:srgbClr val="0070C0"/>
                </a:solidFill>
              </a:rPr>
              <a:t> des </a:t>
            </a:r>
            <a:r>
              <a:rPr lang="en-GB" sz="3200" dirty="0" err="1">
                <a:solidFill>
                  <a:srgbClr val="0070C0"/>
                </a:solidFill>
              </a:rPr>
              <a:t>rayons</a:t>
            </a:r>
            <a:r>
              <a:rPr lang="en-GB" sz="3200" dirty="0">
                <a:solidFill>
                  <a:srgbClr val="0070C0"/>
                </a:solidFill>
              </a:rPr>
              <a:t> X </a:t>
            </a:r>
            <a:r>
              <a:rPr lang="en-GB" sz="3200" dirty="0">
                <a:solidFill>
                  <a:srgbClr val="0070C0"/>
                </a:solidFill>
                <a:sym typeface="Wingdings" pitchFamily="2" charset="2"/>
              </a:rPr>
              <a:t> </a:t>
            </a:r>
            <a:r>
              <a:rPr lang="en-GB" sz="3200" dirty="0">
                <a:solidFill>
                  <a:srgbClr val="0070C0"/>
                </a:solidFill>
              </a:rPr>
              <a:t>Information </a:t>
            </a:r>
            <a:r>
              <a:rPr lang="en-GB" sz="3200" dirty="0" err="1">
                <a:solidFill>
                  <a:srgbClr val="0070C0"/>
                </a:solidFill>
              </a:rPr>
              <a:t>morphologique</a:t>
            </a:r>
            <a:r>
              <a:rPr lang="en-GB" sz="3200" dirty="0">
                <a:solidFill>
                  <a:srgbClr val="0070C0"/>
                </a:solidFill>
              </a:rPr>
              <a:t> en </a:t>
            </a:r>
            <a:r>
              <a:rPr lang="en-GB" sz="3200" dirty="0" smtClean="0">
                <a:solidFill>
                  <a:srgbClr val="0070C0"/>
                </a:solidFill>
              </a:rPr>
              <a:t>2D.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0180547" y="19244022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srgbClr val="0070C0"/>
                </a:solidFill>
              </a:rPr>
              <a:t>Beaucoup de </a:t>
            </a:r>
            <a:r>
              <a:rPr lang="en-GB" sz="3200" dirty="0" err="1">
                <a:solidFill>
                  <a:srgbClr val="0070C0"/>
                </a:solidFill>
              </a:rPr>
              <a:t>méthodes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d’imagerie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médicale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utilisent</a:t>
            </a:r>
            <a:r>
              <a:rPr lang="en-GB" sz="3200" dirty="0">
                <a:solidFill>
                  <a:srgbClr val="0070C0"/>
                </a:solidFill>
              </a:rPr>
              <a:t> les </a:t>
            </a:r>
            <a:r>
              <a:rPr lang="en-GB" sz="3200" b="1" dirty="0">
                <a:solidFill>
                  <a:srgbClr val="0070C0"/>
                </a:solidFill>
              </a:rPr>
              <a:t>radiations </a:t>
            </a:r>
            <a:r>
              <a:rPr lang="en-GB" sz="3200" b="1" dirty="0" err="1">
                <a:solidFill>
                  <a:srgbClr val="0070C0"/>
                </a:solidFill>
              </a:rPr>
              <a:t>ionisantes</a:t>
            </a:r>
            <a:r>
              <a:rPr lang="en-GB" sz="3200" b="1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afin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d’observer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sz="3200" dirty="0" err="1">
                <a:solidFill>
                  <a:srgbClr val="0070C0"/>
                </a:solidFill>
              </a:rPr>
              <a:t>l’intérieur</a:t>
            </a:r>
            <a:r>
              <a:rPr lang="en-GB" sz="3200" dirty="0">
                <a:solidFill>
                  <a:srgbClr val="0070C0"/>
                </a:solidFill>
              </a:rPr>
              <a:t> des </a:t>
            </a:r>
            <a:r>
              <a:rPr lang="en-GB" sz="3200" dirty="0" smtClean="0">
                <a:solidFill>
                  <a:srgbClr val="0070C0"/>
                </a:solidFill>
              </a:rPr>
              <a:t>patients.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8164321" y="14432260"/>
            <a:ext cx="7402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800" dirty="0" smtClean="0">
                <a:solidFill>
                  <a:prstClr val="black"/>
                </a:solidFill>
              </a:rPr>
              <a:t>DELPHI experiment at CERN</a:t>
            </a:r>
          </a:p>
          <a:p>
            <a:pPr lvl="0"/>
            <a:r>
              <a:rPr lang="en-GB" sz="1800" dirty="0" smtClean="0">
                <a:solidFill>
                  <a:srgbClr val="0070C0"/>
                </a:solidFill>
              </a:rPr>
              <a:t>Experience DELPHI du CERN</a:t>
            </a: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2048" name="Rectangle 2047"/>
          <p:cNvSpPr/>
          <p:nvPr/>
        </p:nvSpPr>
        <p:spPr>
          <a:xfrm>
            <a:off x="1458467" y="20185834"/>
            <a:ext cx="82809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200" dirty="0">
                <a:solidFill>
                  <a:prstClr val="black"/>
                </a:solidFill>
              </a:rPr>
              <a:t>Many medical imaging methods use </a:t>
            </a:r>
            <a:r>
              <a:rPr lang="en-GB" sz="3200" b="1" dirty="0">
                <a:solidFill>
                  <a:prstClr val="black"/>
                </a:solidFill>
              </a:rPr>
              <a:t>ionizing radiation </a:t>
            </a:r>
            <a:r>
              <a:rPr lang="en-GB" sz="3200" dirty="0">
                <a:solidFill>
                  <a:prstClr val="black"/>
                </a:solidFill>
              </a:rPr>
              <a:t>to look inside the patient</a:t>
            </a:r>
          </a:p>
        </p:txBody>
      </p:sp>
      <p:sp>
        <p:nvSpPr>
          <p:cNvPr id="2052" name="Rectangle 2051"/>
          <p:cNvSpPr/>
          <p:nvPr/>
        </p:nvSpPr>
        <p:spPr>
          <a:xfrm>
            <a:off x="1521246" y="21692294"/>
            <a:ext cx="82809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3200" b="1" dirty="0" smtClean="0">
                <a:solidFill>
                  <a:prstClr val="black"/>
                </a:solidFill>
              </a:rPr>
              <a:t>‘</a:t>
            </a:r>
            <a:r>
              <a:rPr lang="en-GB" sz="3200" b="1" dirty="0">
                <a:solidFill>
                  <a:prstClr val="black"/>
                </a:solidFill>
              </a:rPr>
              <a:t>Simple’ radiography:</a:t>
            </a:r>
            <a:r>
              <a:rPr lang="en-GB" sz="32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GB" sz="3200" dirty="0">
                <a:solidFill>
                  <a:prstClr val="black"/>
                </a:solidFill>
                <a:sym typeface="Wingdings" pitchFamily="2" charset="2"/>
              </a:rPr>
              <a:t>X-ray source  Object attenuates the intensity of the x-ray  Detection of x-ray  Morphological 2D information.</a:t>
            </a:r>
          </a:p>
        </p:txBody>
      </p:sp>
      <p:sp>
        <p:nvSpPr>
          <p:cNvPr id="2056" name="Rectangle 2055"/>
          <p:cNvSpPr/>
          <p:nvPr/>
        </p:nvSpPr>
        <p:spPr>
          <a:xfrm>
            <a:off x="1458467" y="2548606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</a:rPr>
              <a:t>Computed tomography (CT scan):</a:t>
            </a:r>
            <a:r>
              <a:rPr lang="en-GB" sz="3200" b="1" dirty="0">
                <a:solidFill>
                  <a:prstClr val="black"/>
                </a:solidFill>
                <a:sym typeface="Wingdings" pitchFamily="2" charset="2"/>
              </a:rPr>
              <a:t> </a:t>
            </a:r>
            <a:r>
              <a:rPr lang="en-GB" sz="3200" dirty="0">
                <a:solidFill>
                  <a:prstClr val="black"/>
                </a:solidFill>
                <a:sym typeface="Wingdings" pitchFamily="2" charset="2"/>
              </a:rPr>
              <a:t>X-ray source and detector rotate around patient      Attenuation projections from all angles     Tomographic reconstruction  Morphological 3D information.  </a:t>
            </a:r>
          </a:p>
        </p:txBody>
      </p:sp>
      <p:sp>
        <p:nvSpPr>
          <p:cNvPr id="2057" name="Rectangle 2056"/>
          <p:cNvSpPr/>
          <p:nvPr/>
        </p:nvSpPr>
        <p:spPr>
          <a:xfrm>
            <a:off x="1458467" y="30909318"/>
            <a:ext cx="8280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GB" sz="3200" b="1" dirty="0">
                <a:solidFill>
                  <a:prstClr val="black"/>
                </a:solidFill>
                <a:sym typeface="Wingdings" pitchFamily="2" charset="2"/>
              </a:rPr>
              <a:t>Positron Emission Tomography (PET):</a:t>
            </a:r>
            <a:r>
              <a:rPr lang="en-GB" sz="3200" dirty="0">
                <a:solidFill>
                  <a:prstClr val="black"/>
                </a:solidFill>
                <a:sym typeface="Wingdings" pitchFamily="2" charset="2"/>
              </a:rPr>
              <a:t> Injection of radioactive isotope into the body  emission of gamma pairs  detection of gamma ray coincidences from all angles  Tomographic reconstruction  3D image of radioactive isotope distribution in </a:t>
            </a:r>
            <a:r>
              <a:rPr lang="en-GB" sz="3200" dirty="0" smtClean="0">
                <a:solidFill>
                  <a:prstClr val="black"/>
                </a:solidFill>
                <a:sym typeface="Wingdings" pitchFamily="2" charset="2"/>
              </a:rPr>
              <a:t>body. </a:t>
            </a:r>
            <a:endParaRPr lang="en-GB" sz="3200" dirty="0">
              <a:solidFill>
                <a:prstClr val="black"/>
              </a:solidFill>
              <a:sym typeface="Wingdings" pitchFamily="2" charset="2"/>
            </a:endParaRPr>
          </a:p>
        </p:txBody>
      </p:sp>
      <p:sp>
        <p:nvSpPr>
          <p:cNvPr id="2059" name="Rectangle 2058"/>
          <p:cNvSpPr/>
          <p:nvPr/>
        </p:nvSpPr>
        <p:spPr>
          <a:xfrm>
            <a:off x="1458466" y="36273326"/>
            <a:ext cx="885698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3200" b="1" dirty="0" smtClean="0">
                <a:solidFill>
                  <a:prstClr val="black"/>
                </a:solidFill>
                <a:sym typeface="Wingdings" pitchFamily="2" charset="2"/>
              </a:rPr>
              <a:t>Magnetic </a:t>
            </a:r>
            <a:r>
              <a:rPr lang="en-GB" sz="3200" b="1" dirty="0">
                <a:solidFill>
                  <a:prstClr val="black"/>
                </a:solidFill>
                <a:sym typeface="Wingdings" pitchFamily="2" charset="2"/>
              </a:rPr>
              <a:t>Resonance Imaging (MRI / NMR): </a:t>
            </a:r>
            <a:r>
              <a:rPr lang="en-GB" sz="3200" dirty="0">
                <a:solidFill>
                  <a:prstClr val="black"/>
                </a:solidFill>
                <a:sym typeface="Wingdings" pitchFamily="2" charset="2"/>
              </a:rPr>
              <a:t>Works without ionizing radiation. A magnet of MRI scanner is very similar to the magnets in our experiments. </a:t>
            </a:r>
          </a:p>
          <a:p>
            <a:pPr marL="449263" lvl="1" defTabSz="457200"/>
            <a:r>
              <a:rPr lang="en-GB" sz="3200" dirty="0" smtClean="0">
                <a:solidFill>
                  <a:prstClr val="black"/>
                </a:solidFill>
                <a:sym typeface="Wingdings" pitchFamily="2" charset="2"/>
              </a:rPr>
              <a:t>The MRI principle is a bit complicated: Strong </a:t>
            </a:r>
            <a:r>
              <a:rPr lang="en-GB" sz="3200" dirty="0">
                <a:solidFill>
                  <a:prstClr val="black"/>
                </a:solidFill>
                <a:sym typeface="Wingdings" pitchFamily="2" charset="2"/>
              </a:rPr>
              <a:t>magnetic field aligns proton spins  Radio frequency pulse destroys this order for a short moment  When the spins  re-align, a little RF signal can be detected. Spatial information from magnetic field gradients.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070" name="TextBox 2069"/>
          <p:cNvSpPr txBox="1"/>
          <p:nvPr/>
        </p:nvSpPr>
        <p:spPr>
          <a:xfrm>
            <a:off x="14779947" y="42286582"/>
            <a:ext cx="1981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/>
              <a:t>c. Joram   Sep 2013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2297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596</Words>
  <Application>Microsoft Office PowerPoint</Application>
  <PresentationFormat>Custom</PresentationFormat>
  <Paragraphs>68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Joram</dc:creator>
  <cp:lastModifiedBy>Christian Joram</cp:lastModifiedBy>
  <cp:revision>67</cp:revision>
  <dcterms:created xsi:type="dcterms:W3CDTF">2013-09-06T08:13:20Z</dcterms:created>
  <dcterms:modified xsi:type="dcterms:W3CDTF">2013-09-26T15:27:30Z</dcterms:modified>
</cp:coreProperties>
</file>