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2803763" cy="30275213"/>
  <p:notesSz cx="29456063" cy="41389300"/>
  <p:defaultTextStyle>
    <a:defPPr>
      <a:defRPr lang="fr-FR"/>
    </a:defPPr>
    <a:lvl1pPr marL="0" algn="l" defTabSz="417588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941" algn="l" defTabSz="417588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5882" algn="l" defTabSz="417588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3823" algn="l" defTabSz="417588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1764" algn="l" defTabSz="417588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417588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417588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417588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417588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72" y="-72"/>
      </p:cViewPr>
      <p:guideLst>
        <p:guide orient="horz" pos="9536"/>
        <p:guide pos="134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C533D-7A46-41D2-8C99-D3CF7A9F37C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D651F7C-8C22-46E1-ADB0-0BDBCF4E25DC}">
      <dgm:prSet phldrT="[Texte]"/>
      <dgm:spPr/>
      <dgm:t>
        <a:bodyPr/>
        <a:lstStyle/>
        <a:p>
          <a:r>
            <a:rPr lang="fr-FR" dirty="0" smtClean="0"/>
            <a:t>Marketing/étude </a:t>
          </a:r>
          <a:r>
            <a:rPr lang="fr-FR" smtClean="0"/>
            <a:t>de marché</a:t>
          </a:r>
          <a:endParaRPr lang="fr-FR"/>
        </a:p>
      </dgm:t>
    </dgm:pt>
    <dgm:pt modelId="{0CA90EC4-07C1-4F53-9447-50B917335533}" type="parTrans" cxnId="{028C647A-8333-41D2-9CE2-95C7D17DDB50}">
      <dgm:prSet/>
      <dgm:spPr/>
      <dgm:t>
        <a:bodyPr/>
        <a:lstStyle/>
        <a:p>
          <a:endParaRPr lang="fr-FR"/>
        </a:p>
      </dgm:t>
    </dgm:pt>
    <dgm:pt modelId="{55CB14AA-A3BC-45A4-B25A-FA149F447FC7}" type="sibTrans" cxnId="{028C647A-8333-41D2-9CE2-95C7D17DDB50}">
      <dgm:prSet/>
      <dgm:spPr/>
      <dgm:t>
        <a:bodyPr/>
        <a:lstStyle/>
        <a:p>
          <a:endParaRPr lang="fr-FR"/>
        </a:p>
      </dgm:t>
    </dgm:pt>
    <dgm:pt modelId="{5770E0BE-A387-472C-9BBA-2A6F88B7C715}">
      <dgm:prSet phldrT="[Texte]" custT="1"/>
      <dgm:spPr/>
      <dgm:t>
        <a:bodyPr/>
        <a:lstStyle/>
        <a:p>
          <a:r>
            <a:rPr lang="fr-FR" sz="2900" dirty="0" smtClean="0"/>
            <a:t>Définition du produit</a:t>
          </a:r>
          <a:endParaRPr lang="fr-FR" sz="2900" dirty="0"/>
        </a:p>
      </dgm:t>
    </dgm:pt>
    <dgm:pt modelId="{19DB5513-3ABF-4C11-84E3-80308AFF53E1}" type="parTrans" cxnId="{26638CB5-0A34-47B9-A902-528EA821943B}">
      <dgm:prSet/>
      <dgm:spPr/>
      <dgm:t>
        <a:bodyPr/>
        <a:lstStyle/>
        <a:p>
          <a:endParaRPr lang="fr-FR"/>
        </a:p>
      </dgm:t>
    </dgm:pt>
    <dgm:pt modelId="{135EB1C8-B17F-4CEB-8EED-1C0929801900}" type="sibTrans" cxnId="{26638CB5-0A34-47B9-A902-528EA821943B}">
      <dgm:prSet/>
      <dgm:spPr/>
      <dgm:t>
        <a:bodyPr/>
        <a:lstStyle/>
        <a:p>
          <a:endParaRPr lang="fr-FR"/>
        </a:p>
      </dgm:t>
    </dgm:pt>
    <dgm:pt modelId="{F11A3166-B2F4-429E-8AD4-64DEEA6305B6}">
      <dgm:prSet phldrT="[Texte]" custT="1"/>
      <dgm:spPr/>
      <dgm:t>
        <a:bodyPr/>
        <a:lstStyle/>
        <a:p>
          <a:r>
            <a:rPr lang="fr-FR" sz="2900" dirty="0" smtClean="0"/>
            <a:t>Rédaction d’un cahier des charges: caractéristiques techniques, coût, fiabilité…</a:t>
          </a:r>
          <a:endParaRPr lang="fr-FR" sz="2900" dirty="0"/>
        </a:p>
      </dgm:t>
    </dgm:pt>
    <dgm:pt modelId="{A9D1F6F1-8F11-46B5-869B-3669ACE8FF11}" type="parTrans" cxnId="{CBEEBE07-C7CA-4AF5-BC7A-79C11AC45ED2}">
      <dgm:prSet/>
      <dgm:spPr/>
      <dgm:t>
        <a:bodyPr/>
        <a:lstStyle/>
        <a:p>
          <a:endParaRPr lang="fr-FR"/>
        </a:p>
      </dgm:t>
    </dgm:pt>
    <dgm:pt modelId="{68FC5F0E-3F55-4E39-BF89-4B64718EDB1C}" type="sibTrans" cxnId="{CBEEBE07-C7CA-4AF5-BC7A-79C11AC45ED2}">
      <dgm:prSet/>
      <dgm:spPr/>
      <dgm:t>
        <a:bodyPr/>
        <a:lstStyle/>
        <a:p>
          <a:endParaRPr lang="fr-FR"/>
        </a:p>
      </dgm:t>
    </dgm:pt>
    <dgm:pt modelId="{E7F330D9-A1B9-443F-9B22-ABDF79538A53}">
      <dgm:prSet phldrT="[Texte]"/>
      <dgm:spPr/>
      <dgm:t>
        <a:bodyPr/>
        <a:lstStyle/>
        <a:p>
          <a:r>
            <a:rPr lang="fr-FR" dirty="0" smtClean="0"/>
            <a:t>Bureau d’études</a:t>
          </a:r>
          <a:endParaRPr lang="fr-FR" dirty="0"/>
        </a:p>
      </dgm:t>
    </dgm:pt>
    <dgm:pt modelId="{63A21995-B19D-4F43-B02A-5E1AD607F074}" type="parTrans" cxnId="{BDC3C0B3-6C5B-46FC-A710-3C0FBA6F47E3}">
      <dgm:prSet/>
      <dgm:spPr/>
      <dgm:t>
        <a:bodyPr/>
        <a:lstStyle/>
        <a:p>
          <a:endParaRPr lang="fr-FR"/>
        </a:p>
      </dgm:t>
    </dgm:pt>
    <dgm:pt modelId="{8BF26687-8BCC-44CC-9CBE-8ACF41090A0E}" type="sibTrans" cxnId="{BDC3C0B3-6C5B-46FC-A710-3C0FBA6F47E3}">
      <dgm:prSet/>
      <dgm:spPr/>
      <dgm:t>
        <a:bodyPr/>
        <a:lstStyle/>
        <a:p>
          <a:endParaRPr lang="fr-FR"/>
        </a:p>
      </dgm:t>
    </dgm:pt>
    <dgm:pt modelId="{EE5C50FE-F898-4430-90CF-68D9824D4382}">
      <dgm:prSet phldrT="[Texte]"/>
      <dgm:spPr>
        <a:solidFill>
          <a:srgbClr val="FFFF00"/>
        </a:solidFill>
      </dgm:spPr>
      <dgm:t>
        <a:bodyPr/>
        <a:lstStyle/>
        <a:p>
          <a:r>
            <a:rPr lang="fr-FR" dirty="0" smtClean="0"/>
            <a:t>Conception du produit</a:t>
          </a:r>
          <a:endParaRPr lang="fr-FR" dirty="0"/>
        </a:p>
      </dgm:t>
    </dgm:pt>
    <dgm:pt modelId="{D7BB2063-F686-4AEE-B6C6-8D719E107A41}" type="parTrans" cxnId="{E4E4495B-D762-41DF-A78D-2684EF900B42}">
      <dgm:prSet/>
      <dgm:spPr/>
      <dgm:t>
        <a:bodyPr/>
        <a:lstStyle/>
        <a:p>
          <a:endParaRPr lang="fr-FR"/>
        </a:p>
      </dgm:t>
    </dgm:pt>
    <dgm:pt modelId="{EB434590-F3CE-4371-8699-622E182FD48C}" type="sibTrans" cxnId="{E4E4495B-D762-41DF-A78D-2684EF900B42}">
      <dgm:prSet/>
      <dgm:spPr/>
      <dgm:t>
        <a:bodyPr/>
        <a:lstStyle/>
        <a:p>
          <a:endParaRPr lang="fr-FR"/>
        </a:p>
      </dgm:t>
    </dgm:pt>
    <dgm:pt modelId="{E4DC91A0-6827-4225-BA39-5F257BE1A7BB}">
      <dgm:prSet phldrT="[Texte]"/>
      <dgm:spPr>
        <a:solidFill>
          <a:srgbClr val="FFFF00"/>
        </a:solidFill>
      </dgm:spPr>
      <dgm:t>
        <a:bodyPr/>
        <a:lstStyle/>
        <a:p>
          <a:r>
            <a:rPr lang="fr-FR" dirty="0" smtClean="0"/>
            <a:t>Choix des matériaux</a:t>
          </a:r>
          <a:endParaRPr lang="fr-FR" dirty="0"/>
        </a:p>
      </dgm:t>
    </dgm:pt>
    <dgm:pt modelId="{615158CB-E959-4C4F-8382-6196A8E30A41}" type="parTrans" cxnId="{1506836B-AC2C-40D4-947A-6A8096C801CB}">
      <dgm:prSet/>
      <dgm:spPr/>
      <dgm:t>
        <a:bodyPr/>
        <a:lstStyle/>
        <a:p>
          <a:endParaRPr lang="fr-FR"/>
        </a:p>
      </dgm:t>
    </dgm:pt>
    <dgm:pt modelId="{5F9CACB4-29E1-4EC5-AD79-3932386943AF}" type="sibTrans" cxnId="{1506836B-AC2C-40D4-947A-6A8096C801CB}">
      <dgm:prSet/>
      <dgm:spPr/>
      <dgm:t>
        <a:bodyPr/>
        <a:lstStyle/>
        <a:p>
          <a:endParaRPr lang="fr-FR"/>
        </a:p>
      </dgm:t>
    </dgm:pt>
    <dgm:pt modelId="{9AF249E1-519D-45FC-AF9F-516C5D6707D3}">
      <dgm:prSet phldrT="[Texte]"/>
      <dgm:spPr/>
      <dgm:t>
        <a:bodyPr/>
        <a:lstStyle/>
        <a:p>
          <a:r>
            <a:rPr lang="fr-FR" dirty="0" smtClean="0"/>
            <a:t>Bureau des méthodes</a:t>
          </a:r>
          <a:endParaRPr lang="fr-FR" dirty="0"/>
        </a:p>
      </dgm:t>
    </dgm:pt>
    <dgm:pt modelId="{894A1304-3FB7-425B-86A5-BC44989F65FD}" type="parTrans" cxnId="{DA4472CD-28CF-466F-B963-B95ABC5936C8}">
      <dgm:prSet/>
      <dgm:spPr/>
      <dgm:t>
        <a:bodyPr/>
        <a:lstStyle/>
        <a:p>
          <a:endParaRPr lang="fr-FR"/>
        </a:p>
      </dgm:t>
    </dgm:pt>
    <dgm:pt modelId="{A5821B23-0284-44D5-B044-3711C65F1467}" type="sibTrans" cxnId="{DA4472CD-28CF-466F-B963-B95ABC5936C8}">
      <dgm:prSet/>
      <dgm:spPr/>
      <dgm:t>
        <a:bodyPr/>
        <a:lstStyle/>
        <a:p>
          <a:endParaRPr lang="fr-FR"/>
        </a:p>
      </dgm:t>
    </dgm:pt>
    <dgm:pt modelId="{30E9A778-484B-4A1C-8024-6C3F27E6F968}">
      <dgm:prSet phldrT="[Texte]"/>
      <dgm:spPr>
        <a:solidFill>
          <a:srgbClr val="FFFF99">
            <a:alpha val="75000"/>
          </a:srgbClr>
        </a:solidFill>
      </dgm:spPr>
      <dgm:t>
        <a:bodyPr/>
        <a:lstStyle/>
        <a:p>
          <a:r>
            <a:rPr lang="fr-FR" dirty="0" smtClean="0"/>
            <a:t>Choix des techniques et </a:t>
          </a:r>
          <a:r>
            <a:rPr lang="fr-FR" dirty="0" err="1" smtClean="0"/>
            <a:t>process</a:t>
          </a:r>
          <a:r>
            <a:rPr lang="fr-FR" dirty="0" smtClean="0"/>
            <a:t> de fabrication</a:t>
          </a:r>
          <a:endParaRPr lang="fr-FR" dirty="0"/>
        </a:p>
      </dgm:t>
    </dgm:pt>
    <dgm:pt modelId="{C25E2A1F-5CFA-447D-8E07-CE09B0A98B1A}" type="parTrans" cxnId="{26E274D2-0509-473F-8634-C5759627DFBE}">
      <dgm:prSet/>
      <dgm:spPr/>
      <dgm:t>
        <a:bodyPr/>
        <a:lstStyle/>
        <a:p>
          <a:endParaRPr lang="fr-FR"/>
        </a:p>
      </dgm:t>
    </dgm:pt>
    <dgm:pt modelId="{F987DC4E-539E-47D4-9FF8-83537CE77E68}" type="sibTrans" cxnId="{26E274D2-0509-473F-8634-C5759627DFBE}">
      <dgm:prSet/>
      <dgm:spPr/>
      <dgm:t>
        <a:bodyPr/>
        <a:lstStyle/>
        <a:p>
          <a:endParaRPr lang="fr-FR"/>
        </a:p>
      </dgm:t>
    </dgm:pt>
    <dgm:pt modelId="{477F57BF-F383-4AEC-B4FD-97416C805180}">
      <dgm:prSet phldrT="[Texte]"/>
      <dgm:spPr>
        <a:solidFill>
          <a:srgbClr val="FFFF00"/>
        </a:solidFill>
      </dgm:spPr>
      <dgm:t>
        <a:bodyPr/>
        <a:lstStyle/>
        <a:p>
          <a:r>
            <a:rPr lang="fr-FR" dirty="0" smtClean="0"/>
            <a:t>Vérification/optimisation de la solidité (calcul de résistance des matériaux)</a:t>
          </a:r>
          <a:endParaRPr lang="fr-FR" dirty="0"/>
        </a:p>
      </dgm:t>
    </dgm:pt>
    <dgm:pt modelId="{FE81ECFF-400C-4EF1-B884-F40E6E4CF3C8}" type="parTrans" cxnId="{17A89A20-EA1B-4B35-9FB5-580D8DBA5DC0}">
      <dgm:prSet/>
      <dgm:spPr/>
      <dgm:t>
        <a:bodyPr/>
        <a:lstStyle/>
        <a:p>
          <a:endParaRPr lang="fr-FR"/>
        </a:p>
      </dgm:t>
    </dgm:pt>
    <dgm:pt modelId="{C277EC4B-0B0B-48D3-BCE9-D9460AC034FC}" type="sibTrans" cxnId="{17A89A20-EA1B-4B35-9FB5-580D8DBA5DC0}">
      <dgm:prSet/>
      <dgm:spPr/>
      <dgm:t>
        <a:bodyPr/>
        <a:lstStyle/>
        <a:p>
          <a:endParaRPr lang="fr-FR"/>
        </a:p>
      </dgm:t>
    </dgm:pt>
    <dgm:pt modelId="{DB1677E9-3FEF-4F86-8C07-30F73FA8AFF6}">
      <dgm:prSet phldrT="[Texte]"/>
      <dgm:spPr>
        <a:solidFill>
          <a:srgbClr val="FFFF99">
            <a:alpha val="75000"/>
          </a:srgbClr>
        </a:solidFill>
      </dgm:spPr>
      <dgm:t>
        <a:bodyPr/>
        <a:lstStyle/>
        <a:p>
          <a:r>
            <a:rPr lang="fr-FR" dirty="0" smtClean="0"/>
            <a:t>Contrôle qualité des produits fabriqués</a:t>
          </a:r>
          <a:endParaRPr lang="fr-FR" dirty="0"/>
        </a:p>
      </dgm:t>
    </dgm:pt>
    <dgm:pt modelId="{E7B51955-F968-43F6-8884-0C1301B4B4F6}" type="parTrans" cxnId="{3AC390CB-4A94-40D8-87D2-AD17FDD6554F}">
      <dgm:prSet/>
      <dgm:spPr/>
      <dgm:t>
        <a:bodyPr/>
        <a:lstStyle/>
        <a:p>
          <a:endParaRPr lang="fr-FR"/>
        </a:p>
      </dgm:t>
    </dgm:pt>
    <dgm:pt modelId="{8C8D8763-374D-40A9-97F1-4F995CD32475}" type="sibTrans" cxnId="{3AC390CB-4A94-40D8-87D2-AD17FDD6554F}">
      <dgm:prSet/>
      <dgm:spPr/>
      <dgm:t>
        <a:bodyPr/>
        <a:lstStyle/>
        <a:p>
          <a:endParaRPr lang="fr-FR"/>
        </a:p>
      </dgm:t>
    </dgm:pt>
    <dgm:pt modelId="{486B117C-728C-4227-8A23-CFCAB1A74AC0}">
      <dgm:prSet phldrT="[Texte]"/>
      <dgm:spPr/>
      <dgm:t>
        <a:bodyPr/>
        <a:lstStyle/>
        <a:p>
          <a:r>
            <a:rPr lang="fr-FR" dirty="0" smtClean="0"/>
            <a:t>Vente</a:t>
          </a:r>
          <a:endParaRPr lang="fr-FR" dirty="0"/>
        </a:p>
      </dgm:t>
    </dgm:pt>
    <dgm:pt modelId="{D2544955-08B9-45B4-92B9-3EEB36541113}" type="parTrans" cxnId="{43F8A94C-61BC-4343-AB4A-14911312826B}">
      <dgm:prSet/>
      <dgm:spPr/>
      <dgm:t>
        <a:bodyPr/>
        <a:lstStyle/>
        <a:p>
          <a:endParaRPr lang="fr-FR"/>
        </a:p>
      </dgm:t>
    </dgm:pt>
    <dgm:pt modelId="{F323CBDE-ACEA-497B-8988-060BA0F35B95}" type="sibTrans" cxnId="{43F8A94C-61BC-4343-AB4A-14911312826B}">
      <dgm:prSet/>
      <dgm:spPr/>
      <dgm:t>
        <a:bodyPr/>
        <a:lstStyle/>
        <a:p>
          <a:endParaRPr lang="fr-FR"/>
        </a:p>
      </dgm:t>
    </dgm:pt>
    <dgm:pt modelId="{4B456BE3-88DE-4EBB-B94A-75DA3D0E77C8}">
      <dgm:prSet/>
      <dgm:spPr/>
      <dgm:t>
        <a:bodyPr/>
        <a:lstStyle/>
        <a:p>
          <a:r>
            <a:rPr lang="fr-FR" dirty="0" smtClean="0"/>
            <a:t>Vente auprès des particuliers ou des professionnels</a:t>
          </a:r>
          <a:endParaRPr lang="fr-FR" dirty="0"/>
        </a:p>
      </dgm:t>
    </dgm:pt>
    <dgm:pt modelId="{C605B8DF-F521-4157-8F4D-46C1A4D1E7AF}" type="parTrans" cxnId="{968E7A5E-F4A0-49AE-9D00-1EB781007BE6}">
      <dgm:prSet/>
      <dgm:spPr/>
      <dgm:t>
        <a:bodyPr/>
        <a:lstStyle/>
        <a:p>
          <a:endParaRPr lang="en-US"/>
        </a:p>
      </dgm:t>
    </dgm:pt>
    <dgm:pt modelId="{89876E5C-B7BB-4CB3-B6D7-6EAB8836FA13}" type="sibTrans" cxnId="{968E7A5E-F4A0-49AE-9D00-1EB781007BE6}">
      <dgm:prSet/>
      <dgm:spPr/>
      <dgm:t>
        <a:bodyPr/>
        <a:lstStyle/>
        <a:p>
          <a:endParaRPr lang="en-US"/>
        </a:p>
      </dgm:t>
    </dgm:pt>
    <dgm:pt modelId="{E5D439B3-B273-44BD-B02E-3A6A6BE0F3E1}">
      <dgm:prSet/>
      <dgm:spPr/>
      <dgm:t>
        <a:bodyPr/>
        <a:lstStyle/>
        <a:p>
          <a:r>
            <a:rPr lang="fr-FR" dirty="0" smtClean="0"/>
            <a:t>Retours sur le ressenti du client au service Marketing</a:t>
          </a:r>
          <a:endParaRPr lang="fr-FR" dirty="0"/>
        </a:p>
      </dgm:t>
    </dgm:pt>
    <dgm:pt modelId="{D610DD10-3E9E-4137-8D38-B171E9E806EC}" type="parTrans" cxnId="{2F84295F-9E04-4A32-B942-1B53028522DB}">
      <dgm:prSet/>
      <dgm:spPr/>
      <dgm:t>
        <a:bodyPr/>
        <a:lstStyle/>
        <a:p>
          <a:endParaRPr lang="fr-FR"/>
        </a:p>
      </dgm:t>
    </dgm:pt>
    <dgm:pt modelId="{54B48518-C842-4CEA-9E4D-7A09F200B1BA}" type="sibTrans" cxnId="{2F84295F-9E04-4A32-B942-1B53028522DB}">
      <dgm:prSet/>
      <dgm:spPr/>
      <dgm:t>
        <a:bodyPr/>
        <a:lstStyle/>
        <a:p>
          <a:endParaRPr lang="fr-FR"/>
        </a:p>
      </dgm:t>
    </dgm:pt>
    <dgm:pt modelId="{C9512F4F-C57F-40CC-B01F-4814A5859789}" type="pres">
      <dgm:prSet presAssocID="{9E1C533D-7A46-41D2-8C99-D3CF7A9F37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3526FE-366F-4783-A3D7-0D5399D16B2F}" type="pres">
      <dgm:prSet presAssocID="{6D651F7C-8C22-46E1-ADB0-0BDBCF4E25DC}" presName="composite" presStyleCnt="0"/>
      <dgm:spPr/>
    </dgm:pt>
    <dgm:pt modelId="{A357030B-9193-4D45-9F09-59976B4AF69D}" type="pres">
      <dgm:prSet presAssocID="{6D651F7C-8C22-46E1-ADB0-0BDBCF4E25D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DA312-F9B3-4659-8062-FD6772A4C7FA}" type="pres">
      <dgm:prSet presAssocID="{6D651F7C-8C22-46E1-ADB0-0BDBCF4E25D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15D92E-66DC-46B5-A540-F48E6B6F69BC}" type="pres">
      <dgm:prSet presAssocID="{55CB14AA-A3BC-45A4-B25A-FA149F447FC7}" presName="sp" presStyleCnt="0"/>
      <dgm:spPr/>
    </dgm:pt>
    <dgm:pt modelId="{96E137D3-70F7-476B-9B8D-55624F32A436}" type="pres">
      <dgm:prSet presAssocID="{E7F330D9-A1B9-443F-9B22-ABDF79538A53}" presName="composite" presStyleCnt="0"/>
      <dgm:spPr/>
    </dgm:pt>
    <dgm:pt modelId="{A824D68F-CEC4-4CB0-AAC7-D532798E66ED}" type="pres">
      <dgm:prSet presAssocID="{E7F330D9-A1B9-443F-9B22-ABDF79538A5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0D20C-CA90-4B86-82A7-BB336DD1F3E7}" type="pres">
      <dgm:prSet presAssocID="{E7F330D9-A1B9-443F-9B22-ABDF79538A5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DD7E53-1FA2-4545-BB7F-174A999B0CBB}" type="pres">
      <dgm:prSet presAssocID="{8BF26687-8BCC-44CC-9CBE-8ACF41090A0E}" presName="sp" presStyleCnt="0"/>
      <dgm:spPr/>
    </dgm:pt>
    <dgm:pt modelId="{FEFB1DD5-F552-4CE9-817F-2E9015B1E369}" type="pres">
      <dgm:prSet presAssocID="{9AF249E1-519D-45FC-AF9F-516C5D6707D3}" presName="composite" presStyleCnt="0"/>
      <dgm:spPr/>
    </dgm:pt>
    <dgm:pt modelId="{C4876138-22AD-4BE0-8672-67AE0D5F9881}" type="pres">
      <dgm:prSet presAssocID="{9AF249E1-519D-45FC-AF9F-516C5D6707D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FBCF2-A8B5-4A20-9419-0AD1E89CA252}" type="pres">
      <dgm:prSet presAssocID="{9AF249E1-519D-45FC-AF9F-516C5D6707D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B16C42-9703-4E2B-82D3-888D0AEDD785}" type="pres">
      <dgm:prSet presAssocID="{A5821B23-0284-44D5-B044-3711C65F1467}" presName="sp" presStyleCnt="0"/>
      <dgm:spPr/>
    </dgm:pt>
    <dgm:pt modelId="{72E0F318-4C56-4B90-B948-54FF5E0462D7}" type="pres">
      <dgm:prSet presAssocID="{486B117C-728C-4227-8A23-CFCAB1A74AC0}" presName="composite" presStyleCnt="0"/>
      <dgm:spPr/>
    </dgm:pt>
    <dgm:pt modelId="{3532B9DD-06E5-4A96-B276-E5C7771D9F58}" type="pres">
      <dgm:prSet presAssocID="{486B117C-728C-4227-8A23-CFCAB1A74AC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223F3E-839C-4733-9349-DADAC1C1981F}" type="pres">
      <dgm:prSet presAssocID="{486B117C-728C-4227-8A23-CFCAB1A74AC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506836B-AC2C-40D4-947A-6A8096C801CB}" srcId="{E7F330D9-A1B9-443F-9B22-ABDF79538A53}" destId="{E4DC91A0-6827-4225-BA39-5F257BE1A7BB}" srcOrd="1" destOrd="0" parTransId="{615158CB-E959-4C4F-8382-6196A8E30A41}" sibTransId="{5F9CACB4-29E1-4EC5-AD79-3932386943AF}"/>
    <dgm:cxn modelId="{A9A27A2F-1C82-4E2B-A54D-BE7E723F0067}" type="presOf" srcId="{F11A3166-B2F4-429E-8AD4-64DEEA6305B6}" destId="{5C2DA312-F9B3-4659-8062-FD6772A4C7FA}" srcOrd="0" destOrd="1" presId="urn:microsoft.com/office/officeart/2005/8/layout/chevron2"/>
    <dgm:cxn modelId="{EB22C19D-19FF-4DE9-9D46-B96356262A12}" type="presOf" srcId="{6D651F7C-8C22-46E1-ADB0-0BDBCF4E25DC}" destId="{A357030B-9193-4D45-9F09-59976B4AF69D}" srcOrd="0" destOrd="0" presId="urn:microsoft.com/office/officeart/2005/8/layout/chevron2"/>
    <dgm:cxn modelId="{46252643-22DA-421A-B209-5F609F62C4E8}" type="presOf" srcId="{9AF249E1-519D-45FC-AF9F-516C5D6707D3}" destId="{C4876138-22AD-4BE0-8672-67AE0D5F9881}" srcOrd="0" destOrd="0" presId="urn:microsoft.com/office/officeart/2005/8/layout/chevron2"/>
    <dgm:cxn modelId="{BDC3C0B3-6C5B-46FC-A710-3C0FBA6F47E3}" srcId="{9E1C533D-7A46-41D2-8C99-D3CF7A9F37CE}" destId="{E7F330D9-A1B9-443F-9B22-ABDF79538A53}" srcOrd="1" destOrd="0" parTransId="{63A21995-B19D-4F43-B02A-5E1AD607F074}" sibTransId="{8BF26687-8BCC-44CC-9CBE-8ACF41090A0E}"/>
    <dgm:cxn modelId="{DA4472CD-28CF-466F-B963-B95ABC5936C8}" srcId="{9E1C533D-7A46-41D2-8C99-D3CF7A9F37CE}" destId="{9AF249E1-519D-45FC-AF9F-516C5D6707D3}" srcOrd="2" destOrd="0" parTransId="{894A1304-3FB7-425B-86A5-BC44989F65FD}" sibTransId="{A5821B23-0284-44D5-B044-3711C65F1467}"/>
    <dgm:cxn modelId="{712BB39B-5C21-48A0-80DE-BBB8594A84EC}" type="presOf" srcId="{4B456BE3-88DE-4EBB-B94A-75DA3D0E77C8}" destId="{53223F3E-839C-4733-9349-DADAC1C1981F}" srcOrd="0" destOrd="0" presId="urn:microsoft.com/office/officeart/2005/8/layout/chevron2"/>
    <dgm:cxn modelId="{E2AA884E-D27E-464C-ACD7-A88E7F5E4C4A}" type="presOf" srcId="{E4DC91A0-6827-4225-BA39-5F257BE1A7BB}" destId="{9E70D20C-CA90-4B86-82A7-BB336DD1F3E7}" srcOrd="0" destOrd="1" presId="urn:microsoft.com/office/officeart/2005/8/layout/chevron2"/>
    <dgm:cxn modelId="{F5FDCFAB-A172-4A6C-ACAE-0047F1C66368}" type="presOf" srcId="{9E1C533D-7A46-41D2-8C99-D3CF7A9F37CE}" destId="{C9512F4F-C57F-40CC-B01F-4814A5859789}" srcOrd="0" destOrd="0" presId="urn:microsoft.com/office/officeart/2005/8/layout/chevron2"/>
    <dgm:cxn modelId="{BA15D7AB-137C-4052-A9CC-1B48D19D295D}" type="presOf" srcId="{5770E0BE-A387-472C-9BBA-2A6F88B7C715}" destId="{5C2DA312-F9B3-4659-8062-FD6772A4C7FA}" srcOrd="0" destOrd="0" presId="urn:microsoft.com/office/officeart/2005/8/layout/chevron2"/>
    <dgm:cxn modelId="{3AC390CB-4A94-40D8-87D2-AD17FDD6554F}" srcId="{9AF249E1-519D-45FC-AF9F-516C5D6707D3}" destId="{DB1677E9-3FEF-4F86-8C07-30F73FA8AFF6}" srcOrd="1" destOrd="0" parTransId="{E7B51955-F968-43F6-8884-0C1301B4B4F6}" sibTransId="{8C8D8763-374D-40A9-97F1-4F995CD32475}"/>
    <dgm:cxn modelId="{14818DF5-7165-4EA1-A855-37BC72F0BFE8}" type="presOf" srcId="{E5D439B3-B273-44BD-B02E-3A6A6BE0F3E1}" destId="{53223F3E-839C-4733-9349-DADAC1C1981F}" srcOrd="0" destOrd="1" presId="urn:microsoft.com/office/officeart/2005/8/layout/chevron2"/>
    <dgm:cxn modelId="{26E274D2-0509-473F-8634-C5759627DFBE}" srcId="{9AF249E1-519D-45FC-AF9F-516C5D6707D3}" destId="{30E9A778-484B-4A1C-8024-6C3F27E6F968}" srcOrd="0" destOrd="0" parTransId="{C25E2A1F-5CFA-447D-8E07-CE09B0A98B1A}" sibTransId="{F987DC4E-539E-47D4-9FF8-83537CE77E68}"/>
    <dgm:cxn modelId="{90464F3C-9481-4569-AB38-5DE60EEB1CB4}" type="presOf" srcId="{486B117C-728C-4227-8A23-CFCAB1A74AC0}" destId="{3532B9DD-06E5-4A96-B276-E5C7771D9F58}" srcOrd="0" destOrd="0" presId="urn:microsoft.com/office/officeart/2005/8/layout/chevron2"/>
    <dgm:cxn modelId="{E4E4495B-D762-41DF-A78D-2684EF900B42}" srcId="{E7F330D9-A1B9-443F-9B22-ABDF79538A53}" destId="{EE5C50FE-F898-4430-90CF-68D9824D4382}" srcOrd="0" destOrd="0" parTransId="{D7BB2063-F686-4AEE-B6C6-8D719E107A41}" sibTransId="{EB434590-F3CE-4371-8699-622E182FD48C}"/>
    <dgm:cxn modelId="{43F8A94C-61BC-4343-AB4A-14911312826B}" srcId="{9E1C533D-7A46-41D2-8C99-D3CF7A9F37CE}" destId="{486B117C-728C-4227-8A23-CFCAB1A74AC0}" srcOrd="3" destOrd="0" parTransId="{D2544955-08B9-45B4-92B9-3EEB36541113}" sibTransId="{F323CBDE-ACEA-497B-8988-060BA0F35B95}"/>
    <dgm:cxn modelId="{FCBEF7E4-4C88-481A-A25E-9A0E1E28DB69}" type="presOf" srcId="{EE5C50FE-F898-4430-90CF-68D9824D4382}" destId="{9E70D20C-CA90-4B86-82A7-BB336DD1F3E7}" srcOrd="0" destOrd="0" presId="urn:microsoft.com/office/officeart/2005/8/layout/chevron2"/>
    <dgm:cxn modelId="{2D2AF414-D857-41DA-9B7C-67C5D50FFB6A}" type="presOf" srcId="{DB1677E9-3FEF-4F86-8C07-30F73FA8AFF6}" destId="{703FBCF2-A8B5-4A20-9419-0AD1E89CA252}" srcOrd="0" destOrd="1" presId="urn:microsoft.com/office/officeart/2005/8/layout/chevron2"/>
    <dgm:cxn modelId="{CBEEBE07-C7CA-4AF5-BC7A-79C11AC45ED2}" srcId="{6D651F7C-8C22-46E1-ADB0-0BDBCF4E25DC}" destId="{F11A3166-B2F4-429E-8AD4-64DEEA6305B6}" srcOrd="1" destOrd="0" parTransId="{A9D1F6F1-8F11-46B5-869B-3669ACE8FF11}" sibTransId="{68FC5F0E-3F55-4E39-BF89-4B64718EDB1C}"/>
    <dgm:cxn modelId="{43A15B6D-5553-43E5-B46E-5BB6C7CF4E16}" type="presOf" srcId="{E7F330D9-A1B9-443F-9B22-ABDF79538A53}" destId="{A824D68F-CEC4-4CB0-AAC7-D532798E66ED}" srcOrd="0" destOrd="0" presId="urn:microsoft.com/office/officeart/2005/8/layout/chevron2"/>
    <dgm:cxn modelId="{968E7A5E-F4A0-49AE-9D00-1EB781007BE6}" srcId="{486B117C-728C-4227-8A23-CFCAB1A74AC0}" destId="{4B456BE3-88DE-4EBB-B94A-75DA3D0E77C8}" srcOrd="0" destOrd="0" parTransId="{C605B8DF-F521-4157-8F4D-46C1A4D1E7AF}" sibTransId="{89876E5C-B7BB-4CB3-B6D7-6EAB8836FA13}"/>
    <dgm:cxn modelId="{2F84295F-9E04-4A32-B942-1B53028522DB}" srcId="{486B117C-728C-4227-8A23-CFCAB1A74AC0}" destId="{E5D439B3-B273-44BD-B02E-3A6A6BE0F3E1}" srcOrd="1" destOrd="0" parTransId="{D610DD10-3E9E-4137-8D38-B171E9E806EC}" sibTransId="{54B48518-C842-4CEA-9E4D-7A09F200B1BA}"/>
    <dgm:cxn modelId="{26638CB5-0A34-47B9-A902-528EA821943B}" srcId="{6D651F7C-8C22-46E1-ADB0-0BDBCF4E25DC}" destId="{5770E0BE-A387-472C-9BBA-2A6F88B7C715}" srcOrd="0" destOrd="0" parTransId="{19DB5513-3ABF-4C11-84E3-80308AFF53E1}" sibTransId="{135EB1C8-B17F-4CEB-8EED-1C0929801900}"/>
    <dgm:cxn modelId="{028C647A-8333-41D2-9CE2-95C7D17DDB50}" srcId="{9E1C533D-7A46-41D2-8C99-D3CF7A9F37CE}" destId="{6D651F7C-8C22-46E1-ADB0-0BDBCF4E25DC}" srcOrd="0" destOrd="0" parTransId="{0CA90EC4-07C1-4F53-9447-50B917335533}" sibTransId="{55CB14AA-A3BC-45A4-B25A-FA149F447FC7}"/>
    <dgm:cxn modelId="{FFE89F87-35A8-49E5-939F-4B1676F12E95}" type="presOf" srcId="{30E9A778-484B-4A1C-8024-6C3F27E6F968}" destId="{703FBCF2-A8B5-4A20-9419-0AD1E89CA252}" srcOrd="0" destOrd="0" presId="urn:microsoft.com/office/officeart/2005/8/layout/chevron2"/>
    <dgm:cxn modelId="{14A7BDA6-61DA-46AF-9F94-04AE5DF06BEC}" type="presOf" srcId="{477F57BF-F383-4AEC-B4FD-97416C805180}" destId="{9E70D20C-CA90-4B86-82A7-BB336DD1F3E7}" srcOrd="0" destOrd="2" presId="urn:microsoft.com/office/officeart/2005/8/layout/chevron2"/>
    <dgm:cxn modelId="{17A89A20-EA1B-4B35-9FB5-580D8DBA5DC0}" srcId="{E7F330D9-A1B9-443F-9B22-ABDF79538A53}" destId="{477F57BF-F383-4AEC-B4FD-97416C805180}" srcOrd="2" destOrd="0" parTransId="{FE81ECFF-400C-4EF1-B884-F40E6E4CF3C8}" sibTransId="{C277EC4B-0B0B-48D3-BCE9-D9460AC034FC}"/>
    <dgm:cxn modelId="{D5894A37-5BE8-497D-AEDB-0DDA9BE1C63E}" type="presParOf" srcId="{C9512F4F-C57F-40CC-B01F-4814A5859789}" destId="{A33526FE-366F-4783-A3D7-0D5399D16B2F}" srcOrd="0" destOrd="0" presId="urn:microsoft.com/office/officeart/2005/8/layout/chevron2"/>
    <dgm:cxn modelId="{922602DF-AA40-4BCD-B7CA-8317EDBCFA2B}" type="presParOf" srcId="{A33526FE-366F-4783-A3D7-0D5399D16B2F}" destId="{A357030B-9193-4D45-9F09-59976B4AF69D}" srcOrd="0" destOrd="0" presId="urn:microsoft.com/office/officeart/2005/8/layout/chevron2"/>
    <dgm:cxn modelId="{769EBD03-0714-4018-A165-6CB487500592}" type="presParOf" srcId="{A33526FE-366F-4783-A3D7-0D5399D16B2F}" destId="{5C2DA312-F9B3-4659-8062-FD6772A4C7FA}" srcOrd="1" destOrd="0" presId="urn:microsoft.com/office/officeart/2005/8/layout/chevron2"/>
    <dgm:cxn modelId="{B174B87A-61A0-4037-A4F9-A782FBA276A7}" type="presParOf" srcId="{C9512F4F-C57F-40CC-B01F-4814A5859789}" destId="{5115D92E-66DC-46B5-A540-F48E6B6F69BC}" srcOrd="1" destOrd="0" presId="urn:microsoft.com/office/officeart/2005/8/layout/chevron2"/>
    <dgm:cxn modelId="{1B69A67E-6D26-43E0-B0D9-CC48812F0CEE}" type="presParOf" srcId="{C9512F4F-C57F-40CC-B01F-4814A5859789}" destId="{96E137D3-70F7-476B-9B8D-55624F32A436}" srcOrd="2" destOrd="0" presId="urn:microsoft.com/office/officeart/2005/8/layout/chevron2"/>
    <dgm:cxn modelId="{87B3B7F6-B752-4E03-B91A-7AF5B84BFDF3}" type="presParOf" srcId="{96E137D3-70F7-476B-9B8D-55624F32A436}" destId="{A824D68F-CEC4-4CB0-AAC7-D532798E66ED}" srcOrd="0" destOrd="0" presId="urn:microsoft.com/office/officeart/2005/8/layout/chevron2"/>
    <dgm:cxn modelId="{4B0D29B7-CFE7-4F80-BDE5-09D99766E87D}" type="presParOf" srcId="{96E137D3-70F7-476B-9B8D-55624F32A436}" destId="{9E70D20C-CA90-4B86-82A7-BB336DD1F3E7}" srcOrd="1" destOrd="0" presId="urn:microsoft.com/office/officeart/2005/8/layout/chevron2"/>
    <dgm:cxn modelId="{5E1B5A33-411D-45A8-969F-8BFE9C069112}" type="presParOf" srcId="{C9512F4F-C57F-40CC-B01F-4814A5859789}" destId="{FADD7E53-1FA2-4545-BB7F-174A999B0CBB}" srcOrd="3" destOrd="0" presId="urn:microsoft.com/office/officeart/2005/8/layout/chevron2"/>
    <dgm:cxn modelId="{155CDCF2-E6DC-43AB-A5A8-A571A364AAA6}" type="presParOf" srcId="{C9512F4F-C57F-40CC-B01F-4814A5859789}" destId="{FEFB1DD5-F552-4CE9-817F-2E9015B1E369}" srcOrd="4" destOrd="0" presId="urn:microsoft.com/office/officeart/2005/8/layout/chevron2"/>
    <dgm:cxn modelId="{FFCFCB5A-0EEB-4AA5-A307-04850A1599B9}" type="presParOf" srcId="{FEFB1DD5-F552-4CE9-817F-2E9015B1E369}" destId="{C4876138-22AD-4BE0-8672-67AE0D5F9881}" srcOrd="0" destOrd="0" presId="urn:microsoft.com/office/officeart/2005/8/layout/chevron2"/>
    <dgm:cxn modelId="{74AC7E8F-036F-4080-8D5E-CEBBB9EED013}" type="presParOf" srcId="{FEFB1DD5-F552-4CE9-817F-2E9015B1E369}" destId="{703FBCF2-A8B5-4A20-9419-0AD1E89CA252}" srcOrd="1" destOrd="0" presId="urn:microsoft.com/office/officeart/2005/8/layout/chevron2"/>
    <dgm:cxn modelId="{4D668DC4-FF21-4007-BDAD-6340164F05DC}" type="presParOf" srcId="{C9512F4F-C57F-40CC-B01F-4814A5859789}" destId="{CAB16C42-9703-4E2B-82D3-888D0AEDD785}" srcOrd="5" destOrd="0" presId="urn:microsoft.com/office/officeart/2005/8/layout/chevron2"/>
    <dgm:cxn modelId="{A04F4CEA-9F75-431C-91B9-1B0E9D8D4244}" type="presParOf" srcId="{C9512F4F-C57F-40CC-B01F-4814A5859789}" destId="{72E0F318-4C56-4B90-B948-54FF5E0462D7}" srcOrd="6" destOrd="0" presId="urn:microsoft.com/office/officeart/2005/8/layout/chevron2"/>
    <dgm:cxn modelId="{9E1686B2-6C37-451C-8890-A6972A26EBC7}" type="presParOf" srcId="{72E0F318-4C56-4B90-B948-54FF5E0462D7}" destId="{3532B9DD-06E5-4A96-B276-E5C7771D9F58}" srcOrd="0" destOrd="0" presId="urn:microsoft.com/office/officeart/2005/8/layout/chevron2"/>
    <dgm:cxn modelId="{98EEC921-B286-415F-B177-A655AF401F89}" type="presParOf" srcId="{72E0F318-4C56-4B90-B948-54FF5E0462D7}" destId="{53223F3E-839C-4733-9349-DADAC1C198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7030B-9193-4D45-9F09-59976B4AF69D}">
      <dsp:nvSpPr>
        <dsp:cNvPr id="0" name=""/>
        <dsp:cNvSpPr/>
      </dsp:nvSpPr>
      <dsp:spPr>
        <a:xfrm rot="5400000">
          <a:off x="-360778" y="363880"/>
          <a:ext cx="2405187" cy="1683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Marketing/étude </a:t>
          </a:r>
          <a:r>
            <a:rPr lang="fr-FR" sz="1800" kern="1200" smtClean="0"/>
            <a:t>de marché</a:t>
          </a:r>
          <a:endParaRPr lang="fr-FR" sz="1800" kern="1200"/>
        </a:p>
      </dsp:txBody>
      <dsp:txXfrm rot="-5400000">
        <a:off x="1" y="844918"/>
        <a:ext cx="1683631" cy="721556"/>
      </dsp:txXfrm>
    </dsp:sp>
    <dsp:sp modelId="{5C2DA312-F9B3-4659-8062-FD6772A4C7FA}">
      <dsp:nvSpPr>
        <dsp:cNvPr id="0" name=""/>
        <dsp:cNvSpPr/>
      </dsp:nvSpPr>
      <dsp:spPr>
        <a:xfrm rot="5400000">
          <a:off x="7460790" y="-5774056"/>
          <a:ext cx="1563371" cy="13117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Définition du produit</a:t>
          </a:r>
          <a:endParaRPr lang="fr-F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Rédaction d’un cahier des charges: caractéristiques techniques, coût, fiabilité…</a:t>
          </a:r>
          <a:endParaRPr lang="fr-FR" sz="2900" kern="1200" dirty="0"/>
        </a:p>
      </dsp:txBody>
      <dsp:txXfrm rot="-5400000">
        <a:off x="1683632" y="79419"/>
        <a:ext cx="13041372" cy="1410737"/>
      </dsp:txXfrm>
    </dsp:sp>
    <dsp:sp modelId="{A824D68F-CEC4-4CB0-AAC7-D532798E66ED}">
      <dsp:nvSpPr>
        <dsp:cNvPr id="0" name=""/>
        <dsp:cNvSpPr/>
      </dsp:nvSpPr>
      <dsp:spPr>
        <a:xfrm rot="5400000">
          <a:off x="-360778" y="2629132"/>
          <a:ext cx="2405187" cy="1683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Bureau d’études</a:t>
          </a:r>
          <a:endParaRPr lang="fr-FR" sz="1800" kern="1200" dirty="0"/>
        </a:p>
      </dsp:txBody>
      <dsp:txXfrm rot="-5400000">
        <a:off x="1" y="3110170"/>
        <a:ext cx="1683631" cy="721556"/>
      </dsp:txXfrm>
    </dsp:sp>
    <dsp:sp modelId="{9E70D20C-CA90-4B86-82A7-BB336DD1F3E7}">
      <dsp:nvSpPr>
        <dsp:cNvPr id="0" name=""/>
        <dsp:cNvSpPr/>
      </dsp:nvSpPr>
      <dsp:spPr>
        <a:xfrm rot="5400000">
          <a:off x="7460790" y="-3508804"/>
          <a:ext cx="1563371" cy="13117689"/>
        </a:xfrm>
        <a:prstGeom prst="round2SameRect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Conception du produit</a:t>
          </a:r>
          <a:endParaRPr lang="fr-F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Choix des matériaux</a:t>
          </a:r>
          <a:endParaRPr lang="fr-F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Vérification/optimisation de la solidité (calcul de résistance des matériaux)</a:t>
          </a:r>
          <a:endParaRPr lang="fr-FR" sz="2900" kern="1200" dirty="0"/>
        </a:p>
      </dsp:txBody>
      <dsp:txXfrm rot="-5400000">
        <a:off x="1683632" y="2344671"/>
        <a:ext cx="13041372" cy="1410737"/>
      </dsp:txXfrm>
    </dsp:sp>
    <dsp:sp modelId="{C4876138-22AD-4BE0-8672-67AE0D5F9881}">
      <dsp:nvSpPr>
        <dsp:cNvPr id="0" name=""/>
        <dsp:cNvSpPr/>
      </dsp:nvSpPr>
      <dsp:spPr>
        <a:xfrm rot="5400000">
          <a:off x="-360778" y="4894383"/>
          <a:ext cx="2405187" cy="1683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Bureau des méthodes</a:t>
          </a:r>
          <a:endParaRPr lang="fr-FR" sz="1800" kern="1200" dirty="0"/>
        </a:p>
      </dsp:txBody>
      <dsp:txXfrm rot="-5400000">
        <a:off x="1" y="5375421"/>
        <a:ext cx="1683631" cy="721556"/>
      </dsp:txXfrm>
    </dsp:sp>
    <dsp:sp modelId="{703FBCF2-A8B5-4A20-9419-0AD1E89CA252}">
      <dsp:nvSpPr>
        <dsp:cNvPr id="0" name=""/>
        <dsp:cNvSpPr/>
      </dsp:nvSpPr>
      <dsp:spPr>
        <a:xfrm rot="5400000">
          <a:off x="7460790" y="-1243553"/>
          <a:ext cx="1563371" cy="13117689"/>
        </a:xfrm>
        <a:prstGeom prst="round2SameRect">
          <a:avLst/>
        </a:prstGeom>
        <a:solidFill>
          <a:srgbClr val="FFFF99">
            <a:alpha val="75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Choix des techniques et </a:t>
          </a:r>
          <a:r>
            <a:rPr lang="fr-FR" sz="2900" kern="1200" dirty="0" err="1" smtClean="0"/>
            <a:t>process</a:t>
          </a:r>
          <a:r>
            <a:rPr lang="fr-FR" sz="2900" kern="1200" dirty="0" smtClean="0"/>
            <a:t> de fabrication</a:t>
          </a:r>
          <a:endParaRPr lang="fr-F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Contrôle qualité des produits fabriqués</a:t>
          </a:r>
          <a:endParaRPr lang="fr-FR" sz="2900" kern="1200" dirty="0"/>
        </a:p>
      </dsp:txBody>
      <dsp:txXfrm rot="-5400000">
        <a:off x="1683632" y="4609922"/>
        <a:ext cx="13041372" cy="1410737"/>
      </dsp:txXfrm>
    </dsp:sp>
    <dsp:sp modelId="{3532B9DD-06E5-4A96-B276-E5C7771D9F58}">
      <dsp:nvSpPr>
        <dsp:cNvPr id="0" name=""/>
        <dsp:cNvSpPr/>
      </dsp:nvSpPr>
      <dsp:spPr>
        <a:xfrm rot="5400000">
          <a:off x="-360778" y="7159635"/>
          <a:ext cx="2405187" cy="1683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Vente</a:t>
          </a:r>
          <a:endParaRPr lang="fr-FR" sz="1800" kern="1200" dirty="0"/>
        </a:p>
      </dsp:txBody>
      <dsp:txXfrm rot="-5400000">
        <a:off x="1" y="7640673"/>
        <a:ext cx="1683631" cy="721556"/>
      </dsp:txXfrm>
    </dsp:sp>
    <dsp:sp modelId="{53223F3E-839C-4733-9349-DADAC1C1981F}">
      <dsp:nvSpPr>
        <dsp:cNvPr id="0" name=""/>
        <dsp:cNvSpPr/>
      </dsp:nvSpPr>
      <dsp:spPr>
        <a:xfrm rot="5400000">
          <a:off x="7460790" y="1021697"/>
          <a:ext cx="1563371" cy="13117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Vente auprès des particuliers ou des professionnels</a:t>
          </a:r>
          <a:endParaRPr lang="fr-F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Retours sur le ressenti du client au service Marketing</a:t>
          </a:r>
          <a:endParaRPr lang="fr-FR" sz="2900" kern="1200" dirty="0"/>
        </a:p>
      </dsp:txBody>
      <dsp:txXfrm rot="-5400000">
        <a:off x="1683632" y="6875173"/>
        <a:ext cx="13041372" cy="1410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765088" cy="2070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6684625" y="0"/>
            <a:ext cx="12765088" cy="2070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DD169-5D62-4206-87AB-B298AF0813A6}" type="datetimeFigureOut">
              <a:rPr lang="fr-FR" smtClean="0"/>
              <a:pPr/>
              <a:t>11/10/2013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757613" y="3103563"/>
            <a:ext cx="21942425" cy="15520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2946400" y="19659600"/>
            <a:ext cx="23564850" cy="18626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39312850"/>
            <a:ext cx="12765088" cy="20685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6684625" y="39312850"/>
            <a:ext cx="12765088" cy="20685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DBFB1-902B-4993-81E9-6AEDB497FBF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18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BFB1-902B-4993-81E9-6AEDB497FBF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9404941"/>
            <a:ext cx="36383199" cy="64895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0565" y="17155954"/>
            <a:ext cx="29962634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23E5-720E-4CFA-B4A9-5993BB8EFDB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2523-5A9B-4A8B-8392-ACB853A45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23E5-720E-4CFA-B4A9-5993BB8EFDB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2523-5A9B-4A8B-8392-ACB853A45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032728" y="1212415"/>
            <a:ext cx="9630847" cy="258320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0188" y="1212415"/>
            <a:ext cx="28179144" cy="258320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23E5-720E-4CFA-B4A9-5993BB8EFDB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2523-5A9B-4A8B-8392-ACB853A45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23E5-720E-4CFA-B4A9-5993BB8EFDB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2523-5A9B-4A8B-8392-ACB853A45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202" y="19454630"/>
            <a:ext cx="36383199" cy="6012994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202" y="12831929"/>
            <a:ext cx="36383199" cy="6622701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94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88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82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7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23E5-720E-4CFA-B4A9-5993BB8EFDB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2523-5A9B-4A8B-8392-ACB853A45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0188" y="7064219"/>
            <a:ext cx="18904995" cy="19980241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58580" y="7064219"/>
            <a:ext cx="18904995" cy="19980241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23E5-720E-4CFA-B4A9-5993BB8EFDB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2523-5A9B-4A8B-8392-ACB853A45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188" y="6776884"/>
            <a:ext cx="18912429" cy="282428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0188" y="9601167"/>
            <a:ext cx="18912429" cy="1744329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3719" y="6776884"/>
            <a:ext cx="18919858" cy="282428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3719" y="9601167"/>
            <a:ext cx="18919858" cy="1744329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23E5-720E-4CFA-B4A9-5993BB8EFDB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2523-5A9B-4A8B-8392-ACB853A45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23E5-720E-4CFA-B4A9-5993BB8EFDB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2523-5A9B-4A8B-8392-ACB853A45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23E5-720E-4CFA-B4A9-5993BB8EFDB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2523-5A9B-4A8B-8392-ACB853A45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191" y="1205402"/>
            <a:ext cx="14082143" cy="51299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5082" y="1205404"/>
            <a:ext cx="23928493" cy="25839056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191" y="6335371"/>
            <a:ext cx="14082143" cy="20709089"/>
          </a:xfr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23E5-720E-4CFA-B4A9-5993BB8EFDB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2523-5A9B-4A8B-8392-ACB853A45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837" y="21192649"/>
            <a:ext cx="25682258" cy="250191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9837" y="2705146"/>
            <a:ext cx="25682258" cy="18165128"/>
          </a:xfrm>
        </p:spPr>
        <p:txBody>
          <a:bodyPr/>
          <a:lstStyle>
            <a:lvl1pPr marL="0" indent="0">
              <a:buNone/>
              <a:defRPr sz="14600"/>
            </a:lvl1pPr>
            <a:lvl2pPr marL="2087941" indent="0">
              <a:buNone/>
              <a:defRPr sz="12800"/>
            </a:lvl2pPr>
            <a:lvl3pPr marL="4175882" indent="0">
              <a:buNone/>
              <a:defRPr sz="11000"/>
            </a:lvl3pPr>
            <a:lvl4pPr marL="6263823" indent="0">
              <a:buNone/>
              <a:defRPr sz="9100"/>
            </a:lvl4pPr>
            <a:lvl5pPr marL="8351764" indent="0">
              <a:buNone/>
              <a:defRPr sz="9100"/>
            </a:lvl5pPr>
            <a:lvl6pPr marL="10439705" indent="0">
              <a:buNone/>
              <a:defRPr sz="9100"/>
            </a:lvl6pPr>
            <a:lvl7pPr marL="12527646" indent="0">
              <a:buNone/>
              <a:defRPr sz="9100"/>
            </a:lvl7pPr>
            <a:lvl8pPr marL="14615587" indent="0">
              <a:buNone/>
              <a:defRPr sz="9100"/>
            </a:lvl8pPr>
            <a:lvl9pPr marL="16703528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837" y="23694561"/>
            <a:ext cx="25682258" cy="3553130"/>
          </a:xfr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23E5-720E-4CFA-B4A9-5993BB8EFDB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2523-5A9B-4A8B-8392-ACB853A45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0188" y="1212412"/>
            <a:ext cx="38523387" cy="5045869"/>
          </a:xfrm>
          <a:prstGeom prst="rect">
            <a:avLst/>
          </a:prstGeom>
        </p:spPr>
        <p:txBody>
          <a:bodyPr vert="horz" lIns="417588" tIns="208794" rIns="417588" bIns="2087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188" y="7064219"/>
            <a:ext cx="38523387" cy="19980241"/>
          </a:xfrm>
          <a:prstGeom prst="rect">
            <a:avLst/>
          </a:prstGeom>
        </p:spPr>
        <p:txBody>
          <a:bodyPr vert="horz" lIns="417588" tIns="208794" rIns="417588" bIns="2087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0188" y="28060639"/>
            <a:ext cx="9987545" cy="1611875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23E5-720E-4CFA-B4A9-5993BB8EFDB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4619" y="28060639"/>
            <a:ext cx="13554525" cy="1611875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76030" y="28060639"/>
            <a:ext cx="9987545" cy="1611875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2523-5A9B-4A8B-8392-ACB853A45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882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56" indent="-1565956" algn="l" defTabSz="4175882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904" indent="-1304963" algn="l" defTabSz="4175882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852" indent="-1043970" algn="l" defTabSz="4175882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793" indent="-1043970" algn="l" defTabSz="4175882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5734" indent="-1043970" algn="l" defTabSz="4175882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3675" indent="-1043970" algn="l" defTabSz="4175882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1616" indent="-1043970" algn="l" defTabSz="4175882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9557" indent="-1043970" algn="l" defTabSz="4175882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498" indent="-1043970" algn="l" defTabSz="4175882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941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882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823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764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705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7646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5587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3528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14.jpeg"/><Relationship Id="rId26" Type="http://schemas.openxmlformats.org/officeDocument/2006/relationships/image" Target="../media/image2.png"/><Relationship Id="rId39" Type="http://schemas.openxmlformats.org/officeDocument/2006/relationships/image" Target="../media/image27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png"/><Relationship Id="rId34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diagramData" Target="../diagrams/data1.xml"/><Relationship Id="rId17" Type="http://schemas.openxmlformats.org/officeDocument/2006/relationships/image" Target="../media/image13.jpeg"/><Relationship Id="rId25" Type="http://schemas.openxmlformats.org/officeDocument/2006/relationships/oleObject" Target="../embeddings/oleObject2.bin"/><Relationship Id="rId33" Type="http://schemas.openxmlformats.org/officeDocument/2006/relationships/image" Target="../media/image21.png"/><Relationship Id="rId38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6" Type="http://schemas.microsoft.com/office/2007/relationships/diagramDrawing" Target="../diagrams/drawing1.xml"/><Relationship Id="rId20" Type="http://schemas.openxmlformats.org/officeDocument/2006/relationships/image" Target="../media/image16.png"/><Relationship Id="rId29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1.emf"/><Relationship Id="rId32" Type="http://schemas.openxmlformats.org/officeDocument/2006/relationships/image" Target="../media/image20.png"/><Relationship Id="rId37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diagramColors" Target="../diagrams/colors1.xml"/><Relationship Id="rId23" Type="http://schemas.openxmlformats.org/officeDocument/2006/relationships/oleObject" Target="../embeddings/oleObject1.bin"/><Relationship Id="rId28" Type="http://schemas.openxmlformats.org/officeDocument/2006/relationships/image" Target="../media/image3.png"/><Relationship Id="rId36" Type="http://schemas.openxmlformats.org/officeDocument/2006/relationships/image" Target="../media/image24.jpeg"/><Relationship Id="rId10" Type="http://schemas.openxmlformats.org/officeDocument/2006/relationships/image" Target="../media/image11.png"/><Relationship Id="rId19" Type="http://schemas.openxmlformats.org/officeDocument/2006/relationships/image" Target="../media/image15.jpeg"/><Relationship Id="rId31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diagramQuickStyle" Target="../diagrams/quickStyle1.xml"/><Relationship Id="rId22" Type="http://schemas.openxmlformats.org/officeDocument/2006/relationships/image" Target="../media/image18.png"/><Relationship Id="rId27" Type="http://schemas.openxmlformats.org/officeDocument/2006/relationships/oleObject" Target="../embeddings/oleObject3.bin"/><Relationship Id="rId30" Type="http://schemas.openxmlformats.org/officeDocument/2006/relationships/image" Target="../media/image4.png"/><Relationship Id="rId35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/>
          <p:nvPr/>
        </p:nvSpPr>
        <p:spPr>
          <a:xfrm>
            <a:off x="21478081" y="1269206"/>
            <a:ext cx="18882349" cy="24222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réalisation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i="1" dirty="0" err="1" smtClean="0"/>
              <a:t>Réalisation</a:t>
            </a:r>
            <a:r>
              <a:rPr lang="en-US" sz="3200" i="1" dirty="0" smtClean="0"/>
              <a:t> d’un </a:t>
            </a:r>
            <a:r>
              <a:rPr lang="en-US" sz="3200" i="1" dirty="0" err="1" smtClean="0"/>
              <a:t>détecteur</a:t>
            </a:r>
            <a:r>
              <a:rPr lang="en-US" sz="3200" i="1" dirty="0" smtClean="0"/>
              <a:t> à </a:t>
            </a:r>
            <a:r>
              <a:rPr lang="en-US" sz="3200" i="1" dirty="0" err="1" smtClean="0"/>
              <a:t>pailles</a:t>
            </a:r>
            <a:r>
              <a:rPr lang="en-US" sz="3200" i="1" dirty="0" smtClean="0"/>
              <a:t> pour </a:t>
            </a:r>
            <a:r>
              <a:rPr lang="en-US" sz="3200" i="1" dirty="0" err="1" smtClean="0"/>
              <a:t>une</a:t>
            </a:r>
            <a:r>
              <a:rPr lang="en-US" sz="3200" i="1" dirty="0" smtClean="0"/>
              <a:t> installation déjà </a:t>
            </a:r>
            <a:r>
              <a:rPr lang="en-US" sz="3200" i="1" dirty="0" err="1" smtClean="0"/>
              <a:t>existante</a:t>
            </a:r>
            <a:endParaRPr lang="en-US" sz="3200" i="1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i="1" dirty="0" smtClean="0"/>
              <a:t>Conception: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i="1" dirty="0" err="1" smtClean="0"/>
              <a:t>Recherche</a:t>
            </a:r>
            <a:r>
              <a:rPr lang="en-US" sz="3200" b="1" i="1" dirty="0" smtClean="0"/>
              <a:t> de concept </a:t>
            </a:r>
            <a:r>
              <a:rPr lang="en-US" sz="3200" b="1" i="1" dirty="0" err="1" smtClean="0"/>
              <a:t>général</a:t>
            </a:r>
            <a:r>
              <a:rPr lang="en-US" sz="3200" b="1" i="1" dirty="0" smtClean="0"/>
              <a:t> et </a:t>
            </a:r>
            <a:r>
              <a:rPr lang="en-US" sz="3200" b="1" i="1" dirty="0" err="1" smtClean="0"/>
              <a:t>modélisation</a:t>
            </a:r>
            <a:r>
              <a:rPr lang="en-US" sz="3200" b="1" i="1" dirty="0" smtClean="0"/>
              <a:t> 3d (</a:t>
            </a:r>
            <a:r>
              <a:rPr lang="en-US" sz="3200" b="1" i="1" dirty="0" err="1" smtClean="0"/>
              <a:t>avant-projet</a:t>
            </a:r>
            <a:r>
              <a:rPr lang="en-US" sz="3200" b="1" i="1" dirty="0" smtClean="0"/>
              <a:t>).</a:t>
            </a:r>
          </a:p>
          <a:p>
            <a:pPr lvl="1">
              <a:buFont typeface="Wingdings" pitchFamily="2" charset="2"/>
              <a:buChar char="Ø"/>
            </a:pPr>
            <a:endParaRPr lang="en-US" sz="3200" b="1" i="1" dirty="0" smtClean="0"/>
          </a:p>
          <a:p>
            <a:pPr lvl="1">
              <a:buFont typeface="Wingdings" pitchFamily="2" charset="2"/>
              <a:buChar char="Ø"/>
            </a:pPr>
            <a:endParaRPr lang="en-US" sz="3200" b="1" i="1" dirty="0" smtClean="0"/>
          </a:p>
          <a:p>
            <a:pPr lvl="1">
              <a:buFont typeface="Wingdings" pitchFamily="2" charset="2"/>
              <a:buChar char="Ø"/>
            </a:pPr>
            <a:endParaRPr lang="en-US" sz="3200" b="1" i="1" dirty="0" smtClean="0"/>
          </a:p>
          <a:p>
            <a:pPr lvl="1">
              <a:buFont typeface="Wingdings" pitchFamily="2" charset="2"/>
              <a:buChar char="Ø"/>
            </a:pPr>
            <a:endParaRPr lang="en-US" sz="3200" b="1" i="1" dirty="0" smtClean="0"/>
          </a:p>
          <a:p>
            <a:pPr lvl="1">
              <a:buFont typeface="Wingdings" pitchFamily="2" charset="2"/>
              <a:buChar char="Ø"/>
            </a:pPr>
            <a:endParaRPr lang="en-US" sz="3200" b="1" i="1" dirty="0" smtClean="0"/>
          </a:p>
          <a:p>
            <a:pPr lvl="1">
              <a:buFont typeface="Wingdings" pitchFamily="2" charset="2"/>
              <a:buChar char="Ø"/>
            </a:pPr>
            <a:endParaRPr lang="en-US" sz="3200" b="1" i="1" dirty="0" smtClean="0"/>
          </a:p>
          <a:p>
            <a:pPr lvl="1">
              <a:buFont typeface="Wingdings" pitchFamily="2" charset="2"/>
              <a:buChar char="Ø"/>
            </a:pPr>
            <a:endParaRPr lang="en-US" sz="3200" b="1" i="1" dirty="0" smtClean="0"/>
          </a:p>
          <a:p>
            <a:pPr lvl="1">
              <a:buFont typeface="Wingdings" pitchFamily="2" charset="2"/>
              <a:buChar char="Ø"/>
            </a:pPr>
            <a:endParaRPr lang="en-US" sz="3200" b="1" i="1" dirty="0" smtClean="0"/>
          </a:p>
          <a:p>
            <a:pPr lvl="1">
              <a:buFont typeface="Wingdings" pitchFamily="2" charset="2"/>
              <a:buChar char="Ø"/>
            </a:pPr>
            <a:r>
              <a:rPr lang="en-US" sz="3200" b="1" i="1" dirty="0" smtClean="0"/>
              <a:t>Conception de </a:t>
            </a:r>
            <a:r>
              <a:rPr lang="en-US" sz="3200" b="1" i="1" dirty="0" err="1" smtClean="0"/>
              <a:t>l’ensemble</a:t>
            </a:r>
            <a:r>
              <a:rPr lang="en-US" sz="3200" b="1" i="1" dirty="0" smtClean="0"/>
              <a:t> des “</a:t>
            </a:r>
            <a:r>
              <a:rPr lang="en-US" sz="3200" b="1" i="1" dirty="0" err="1" smtClean="0"/>
              <a:t>détails</a:t>
            </a:r>
            <a:r>
              <a:rPr lang="en-US" sz="3200" b="1" i="1" dirty="0" smtClean="0"/>
              <a:t>” (</a:t>
            </a:r>
            <a:r>
              <a:rPr lang="en-US" sz="3200" b="1" i="1" dirty="0" err="1" smtClean="0"/>
              <a:t>projet</a:t>
            </a:r>
            <a:r>
              <a:rPr lang="en-US" sz="3200" b="1" i="1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endParaRPr lang="en-US" sz="3200" b="1" i="1" dirty="0" smtClean="0"/>
          </a:p>
          <a:p>
            <a:pPr lvl="1">
              <a:buFont typeface="Wingdings" pitchFamily="2" charset="2"/>
              <a:buChar char="Ø"/>
            </a:pPr>
            <a:endParaRPr lang="en-US" sz="3200" b="1" i="1" dirty="0" smtClean="0"/>
          </a:p>
          <a:p>
            <a:pPr lvl="1">
              <a:buFont typeface="Wingdings" pitchFamily="2" charset="2"/>
              <a:buChar char="Ø"/>
            </a:pPr>
            <a:endParaRPr lang="en-US" sz="3200" b="1" i="1" dirty="0" smtClean="0"/>
          </a:p>
          <a:p>
            <a:pPr lvl="1">
              <a:buFont typeface="Wingdings" pitchFamily="2" charset="2"/>
              <a:buChar char="Ø"/>
            </a:pPr>
            <a:endParaRPr lang="en-US" sz="3200" b="1" i="1" dirty="0" smtClean="0"/>
          </a:p>
          <a:p>
            <a:pPr lvl="1">
              <a:buFont typeface="Wingdings" pitchFamily="2" charset="2"/>
              <a:buChar char="Ø"/>
            </a:pPr>
            <a:endParaRPr lang="en-US" sz="3200" b="1" i="1" dirty="0" smtClean="0"/>
          </a:p>
          <a:p>
            <a:pPr lvl="1">
              <a:buFont typeface="Wingdings" pitchFamily="2" charset="2"/>
              <a:buChar char="Ø"/>
            </a:pPr>
            <a:endParaRPr lang="en-US" sz="3200" b="1" i="1" dirty="0" smtClean="0"/>
          </a:p>
          <a:p>
            <a:pPr lvl="1">
              <a:buFont typeface="Wingdings" pitchFamily="2" charset="2"/>
              <a:buChar char="Ø"/>
            </a:pPr>
            <a:endParaRPr lang="en-US" sz="3200" b="1" i="1" dirty="0" smtClean="0"/>
          </a:p>
          <a:p>
            <a:pPr lvl="1">
              <a:buFont typeface="Wingdings" pitchFamily="2" charset="2"/>
              <a:buChar char="Ø"/>
            </a:pPr>
            <a:endParaRPr lang="en-US" sz="3200" b="1" i="1" dirty="0" smtClean="0"/>
          </a:p>
          <a:p>
            <a:pPr lvl="1">
              <a:buFont typeface="Wingdings" pitchFamily="2" charset="2"/>
              <a:buChar char="Ø"/>
            </a:pPr>
            <a:r>
              <a:rPr lang="en-US" sz="3200" b="1" i="1" dirty="0" err="1" smtClean="0"/>
              <a:t>Calcul</a:t>
            </a:r>
            <a:r>
              <a:rPr lang="en-US" sz="3200" b="1" i="1" dirty="0" smtClean="0"/>
              <a:t> de résistance des </a:t>
            </a:r>
            <a:r>
              <a:rPr lang="en-US" sz="3200" b="1" i="1" dirty="0" err="1" smtClean="0"/>
              <a:t>matériaux</a:t>
            </a:r>
            <a:r>
              <a:rPr lang="en-US" sz="3200" b="1" i="1" dirty="0" smtClean="0"/>
              <a:t> pour </a:t>
            </a:r>
            <a:r>
              <a:rPr lang="en-US" sz="3200" b="1" i="1" dirty="0" err="1" smtClean="0"/>
              <a:t>pré-dimensionnement</a:t>
            </a:r>
            <a:r>
              <a:rPr lang="en-US" sz="3200" b="1" i="1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/>
              <a:t>Partage</a:t>
            </a:r>
            <a:r>
              <a:rPr lang="en-US" sz="3200" b="1" i="1" dirty="0" smtClean="0"/>
              <a:t> de </a:t>
            </a:r>
            <a:r>
              <a:rPr lang="en-US" sz="3200" b="1" i="1" dirty="0" err="1" smtClean="0"/>
              <a:t>l’information</a:t>
            </a:r>
            <a:r>
              <a:rPr lang="en-US" sz="3200" b="1" i="1" dirty="0" smtClean="0"/>
              <a:t>: Pour </a:t>
            </a:r>
            <a:r>
              <a:rPr lang="en-US" sz="3200" b="1" i="1" dirty="0" err="1" smtClean="0"/>
              <a:t>communiquer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ses</a:t>
            </a:r>
            <a:r>
              <a:rPr lang="en-US" sz="3200" b="1" i="1" dirty="0" smtClean="0"/>
              <a:t> concepts à la </a:t>
            </a:r>
            <a:r>
              <a:rPr lang="en-US" sz="3200" b="1" i="1" dirty="0" err="1" smtClean="0"/>
              <a:t>hiérarchie</a:t>
            </a:r>
            <a:r>
              <a:rPr lang="en-US" sz="3200" b="1" i="1" dirty="0" smtClean="0"/>
              <a:t> et aux </a:t>
            </a:r>
            <a:r>
              <a:rPr lang="en-US" sz="3200" b="1" i="1" dirty="0" err="1" smtClean="0"/>
              <a:t>autres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partenaires</a:t>
            </a:r>
            <a:r>
              <a:rPr lang="en-US" sz="3200" b="1" i="1" dirty="0" smtClean="0"/>
              <a:t> du </a:t>
            </a:r>
            <a:r>
              <a:rPr lang="en-US" sz="3200" b="1" i="1" dirty="0" err="1" smtClean="0"/>
              <a:t>projet</a:t>
            </a: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/>
              <a:t>Réalisation</a:t>
            </a:r>
            <a:r>
              <a:rPr lang="en-US" sz="3200" b="1" i="1" dirty="0" smtClean="0"/>
              <a:t> des plans de </a:t>
            </a:r>
            <a:r>
              <a:rPr lang="en-US" sz="3200" b="1" i="1" dirty="0" err="1" smtClean="0"/>
              <a:t>détail</a:t>
            </a:r>
            <a:r>
              <a:rPr lang="en-US" sz="3200" b="1" i="1" dirty="0" smtClean="0"/>
              <a:t> et </a:t>
            </a:r>
            <a:r>
              <a:rPr lang="en-US" sz="3200" b="1" i="1" dirty="0" err="1" smtClean="0"/>
              <a:t>d’assemblage</a:t>
            </a: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endParaRPr lang="en-US" sz="32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32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32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32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/>
              <a:t>Réception</a:t>
            </a:r>
            <a:r>
              <a:rPr lang="en-US" sz="3200" b="1" i="1" dirty="0" smtClean="0"/>
              <a:t> et </a:t>
            </a:r>
            <a:r>
              <a:rPr lang="en-US" sz="3200" b="1" i="1" dirty="0" err="1" smtClean="0"/>
              <a:t>contrôle</a:t>
            </a:r>
            <a:r>
              <a:rPr lang="en-US" sz="3200" b="1" i="1" dirty="0" smtClean="0"/>
              <a:t> des </a:t>
            </a:r>
            <a:r>
              <a:rPr lang="en-US" sz="3200" b="1" i="1" dirty="0" err="1" smtClean="0"/>
              <a:t>pièces</a:t>
            </a:r>
            <a:r>
              <a:rPr lang="en-US" sz="3200" b="1" i="1" dirty="0" smtClean="0"/>
              <a:t>, conception et </a:t>
            </a:r>
            <a:r>
              <a:rPr lang="en-US" sz="3200" b="1" i="1" dirty="0" err="1" smtClean="0"/>
              <a:t>réalisation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d’outillage</a:t>
            </a:r>
            <a:r>
              <a:rPr lang="en-US" sz="3200" b="1" i="1" dirty="0" smtClean="0"/>
              <a:t> , </a:t>
            </a:r>
            <a:r>
              <a:rPr lang="en-US" sz="3200" b="1" i="1" dirty="0" err="1" smtClean="0"/>
              <a:t>suivi</a:t>
            </a:r>
            <a:r>
              <a:rPr lang="en-US" sz="3200" b="1" i="1" dirty="0" smtClean="0"/>
              <a:t> de montage</a:t>
            </a:r>
            <a:endParaRPr lang="en-US" sz="3200" i="1" dirty="0" smtClean="0"/>
          </a:p>
        </p:txBody>
      </p:sp>
      <p:pic>
        <p:nvPicPr>
          <p:cNvPr id="19" name="Picture 18" descr="NA62-Present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17241" y="15975806"/>
            <a:ext cx="5120640" cy="3840480"/>
          </a:xfrm>
          <a:prstGeom prst="rect">
            <a:avLst/>
          </a:prstGeom>
        </p:spPr>
      </p:pic>
      <p:pic>
        <p:nvPicPr>
          <p:cNvPr id="25" name="Picture 24" descr="Slide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9441" y="15975806"/>
            <a:ext cx="5120640" cy="3840480"/>
          </a:xfrm>
          <a:prstGeom prst="rect">
            <a:avLst/>
          </a:prstGeom>
        </p:spPr>
      </p:pic>
      <p:pic>
        <p:nvPicPr>
          <p:cNvPr id="22" name="Picture 21" descr="Slid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49241" y="15975806"/>
            <a:ext cx="5120640" cy="3840480"/>
          </a:xfrm>
          <a:prstGeom prst="rect">
            <a:avLst/>
          </a:prstGeom>
        </p:spPr>
      </p:pic>
      <p:pic>
        <p:nvPicPr>
          <p:cNvPr id="21" name="Picture 20" descr="Slide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86641" y="15975806"/>
            <a:ext cx="5120640" cy="3840480"/>
          </a:xfrm>
          <a:prstGeom prst="rect">
            <a:avLst/>
          </a:prstGeom>
        </p:spPr>
      </p:pic>
      <p:pic>
        <p:nvPicPr>
          <p:cNvPr id="29" name="Picture 28" descr="NA62-SquareConcept.bmp"/>
          <p:cNvPicPr>
            <a:picLocks noChangeAspect="1"/>
          </p:cNvPicPr>
          <p:nvPr/>
        </p:nvPicPr>
        <p:blipFill>
          <a:blip r:embed="rId8" cstate="print"/>
          <a:srcRect l="14894" b="-250"/>
          <a:stretch>
            <a:fillRect/>
          </a:stretch>
        </p:blipFill>
        <p:spPr>
          <a:xfrm>
            <a:off x="34631930" y="2816352"/>
            <a:ext cx="5743751" cy="3840480"/>
          </a:xfrm>
          <a:prstGeom prst="rect">
            <a:avLst/>
          </a:prstGeom>
        </p:spPr>
      </p:pic>
      <p:pic>
        <p:nvPicPr>
          <p:cNvPr id="20" name="Picture 19" descr="NA62-HexagConcept.bmp"/>
          <p:cNvPicPr>
            <a:picLocks noChangeAspect="1"/>
          </p:cNvPicPr>
          <p:nvPr/>
        </p:nvPicPr>
        <p:blipFill>
          <a:blip r:embed="rId9" cstate="print"/>
          <a:srcRect l="24987" t="523" r="852" b="15984"/>
          <a:stretch>
            <a:fillRect/>
          </a:stretch>
        </p:blipFill>
        <p:spPr>
          <a:xfrm>
            <a:off x="27812840" y="2816352"/>
            <a:ext cx="6009641" cy="3840480"/>
          </a:xfrm>
          <a:prstGeom prst="rect">
            <a:avLst/>
          </a:prstGeom>
        </p:spPr>
      </p:pic>
      <p:pic>
        <p:nvPicPr>
          <p:cNvPr id="18" name="Picture 17" descr="NA62-CylConcept.bmp"/>
          <p:cNvPicPr>
            <a:picLocks noChangeAspect="1"/>
          </p:cNvPicPr>
          <p:nvPr/>
        </p:nvPicPr>
        <p:blipFill>
          <a:blip r:embed="rId10" cstate="print"/>
          <a:srcRect l="15333" t="523"/>
          <a:stretch>
            <a:fillRect/>
          </a:stretch>
        </p:blipFill>
        <p:spPr>
          <a:xfrm>
            <a:off x="21401882" y="2817031"/>
            <a:ext cx="5758543" cy="384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5481" y="0"/>
            <a:ext cx="3473258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omic Sans MS" pitchFamily="66" charset="0"/>
              </a:rPr>
              <a:t>DESSINATEUR-PROJETEUR EN BUREAU D’ETUDES MECANIQUE</a:t>
            </a:r>
            <a:endParaRPr lang="en-US" b="1" i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8720" y="1878806"/>
            <a:ext cx="19356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200" b="1" i="1" dirty="0" smtClean="0"/>
              <a:t> </a:t>
            </a:r>
          </a:p>
          <a:p>
            <a:r>
              <a:rPr lang="fr-FR" sz="3200" b="1" i="1" dirty="0" smtClean="0"/>
              <a:t>Le dessinateur-projeteur participe, dans le cadre d’un projet, à la conception, l’industrialisation et le suivi de produits industriels. Il présente des solutions à la demande exprimée dans un cahier des charges, et réalise les plans permettant la fabrication industrielle du produit. Il collabore avec le fabricant pour définir les meilleures solutions de production.</a:t>
            </a:r>
            <a:r>
              <a:rPr lang="en-US" sz="3200" b="1" i="1" dirty="0" smtClean="0"/>
              <a:t> 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1188720" y="4875431"/>
            <a:ext cx="7973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Rôle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projeteur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processus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industriel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188720" y="15518606"/>
            <a:ext cx="19050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quotidien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projeteur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/>
              <a:t>Recherche</a:t>
            </a:r>
            <a:r>
              <a:rPr lang="en-US" sz="3200" b="1" i="1" dirty="0" smtClean="0"/>
              <a:t> et </a:t>
            </a:r>
            <a:r>
              <a:rPr lang="en-US" sz="3200" b="1" i="1" dirty="0" err="1" smtClean="0"/>
              <a:t>développement</a:t>
            </a:r>
            <a:r>
              <a:rPr lang="en-US" sz="3200" b="1" i="1" dirty="0" smtClean="0"/>
              <a:t>: Sur des concepts </a:t>
            </a:r>
            <a:r>
              <a:rPr lang="en-US" sz="3200" b="1" i="1" dirty="0" err="1" smtClean="0"/>
              <a:t>novateurs</a:t>
            </a:r>
            <a:r>
              <a:rPr lang="en-US" sz="3200" b="1" i="1" dirty="0" smtClean="0"/>
              <a:t>, des </a:t>
            </a:r>
            <a:r>
              <a:rPr lang="en-US" sz="3200" b="1" i="1" dirty="0" err="1" smtClean="0"/>
              <a:t>matériaux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particuliers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ou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méthodes</a:t>
            </a:r>
            <a:r>
              <a:rPr lang="en-US" sz="3200" b="1" i="1" dirty="0" smtClean="0"/>
              <a:t> de fabrication </a:t>
            </a:r>
            <a:r>
              <a:rPr lang="en-US" sz="3200" b="1" i="1" dirty="0" err="1" smtClean="0"/>
              <a:t>nouvelles</a:t>
            </a: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i="1" dirty="0" smtClean="0"/>
              <a:t>Conception: </a:t>
            </a:r>
            <a:r>
              <a:rPr lang="en-US" sz="3200" b="1" i="1" dirty="0" err="1" smtClean="0"/>
              <a:t>Recherche</a:t>
            </a:r>
            <a:r>
              <a:rPr lang="en-US" sz="3200" b="1" i="1" dirty="0" smtClean="0"/>
              <a:t> de concept, et </a:t>
            </a:r>
            <a:r>
              <a:rPr lang="en-US" sz="3200" b="1" i="1" dirty="0" err="1" smtClean="0"/>
              <a:t>modélisation</a:t>
            </a:r>
            <a:r>
              <a:rPr lang="en-US" sz="3200" b="1" i="1" dirty="0" smtClean="0"/>
              <a:t> 3d. </a:t>
            </a:r>
            <a:r>
              <a:rPr lang="en-US" sz="3200" b="1" i="1" dirty="0" err="1" smtClean="0"/>
              <a:t>Calcul</a:t>
            </a:r>
            <a:r>
              <a:rPr lang="en-US" sz="3200" b="1" i="1" dirty="0" smtClean="0"/>
              <a:t> de résistance des </a:t>
            </a:r>
            <a:r>
              <a:rPr lang="en-US" sz="3200" b="1" i="1" dirty="0" err="1" smtClean="0"/>
              <a:t>matériaux</a:t>
            </a:r>
            <a:r>
              <a:rPr lang="en-US" sz="3200" b="1" i="1" dirty="0" smtClean="0"/>
              <a:t> pour </a:t>
            </a:r>
            <a:r>
              <a:rPr lang="en-US" sz="3200" b="1" i="1" dirty="0" err="1" smtClean="0"/>
              <a:t>pré-dimensionnement</a:t>
            </a:r>
            <a:r>
              <a:rPr lang="en-US" sz="3200" b="1" i="1" dirty="0" smtClean="0"/>
              <a:t>. Estimation de </a:t>
            </a:r>
            <a:r>
              <a:rPr lang="en-US" sz="3200" b="1" i="1" dirty="0" err="1" smtClean="0"/>
              <a:t>coût</a:t>
            </a:r>
            <a:r>
              <a:rPr lang="en-US" sz="3200" b="1" i="1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/>
              <a:t>Partage</a:t>
            </a:r>
            <a:r>
              <a:rPr lang="en-US" sz="3200" b="1" i="1" dirty="0" smtClean="0"/>
              <a:t> de </a:t>
            </a:r>
            <a:r>
              <a:rPr lang="en-US" sz="3200" b="1" i="1" dirty="0" err="1" smtClean="0"/>
              <a:t>l’information</a:t>
            </a:r>
            <a:r>
              <a:rPr lang="en-US" sz="3200" b="1" i="1" dirty="0" smtClean="0"/>
              <a:t>: Pour </a:t>
            </a:r>
            <a:r>
              <a:rPr lang="en-US" sz="3200" b="1" i="1" dirty="0" err="1" smtClean="0"/>
              <a:t>communiquer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ses</a:t>
            </a:r>
            <a:r>
              <a:rPr lang="en-US" sz="3200" b="1" i="1" dirty="0" smtClean="0"/>
              <a:t> concepts à la </a:t>
            </a:r>
            <a:r>
              <a:rPr lang="en-US" sz="3200" b="1" i="1" dirty="0" err="1" smtClean="0"/>
              <a:t>hiérarchie</a:t>
            </a:r>
            <a:r>
              <a:rPr lang="en-US" sz="3200" b="1" i="1" dirty="0" smtClean="0"/>
              <a:t> et aux </a:t>
            </a:r>
            <a:r>
              <a:rPr lang="en-US" sz="3200" b="1" i="1" dirty="0" err="1" smtClean="0"/>
              <a:t>autres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partenaires</a:t>
            </a:r>
            <a:r>
              <a:rPr lang="en-US" sz="3200" b="1" i="1" dirty="0" smtClean="0"/>
              <a:t> du </a:t>
            </a:r>
            <a:r>
              <a:rPr lang="en-US" sz="3200" b="1" i="1" dirty="0" err="1" smtClean="0"/>
              <a:t>projet</a:t>
            </a:r>
            <a:r>
              <a:rPr lang="en-US" sz="3200" b="1" i="1" dirty="0" smtClean="0"/>
              <a:t> (</a:t>
            </a:r>
            <a:r>
              <a:rPr lang="en-US" sz="3200" b="1" i="1" dirty="0" err="1" smtClean="0"/>
              <a:t>dans</a:t>
            </a:r>
            <a:r>
              <a:rPr lang="en-US" sz="3200" b="1" i="1" dirty="0" smtClean="0"/>
              <a:t> les 2 </a:t>
            </a:r>
            <a:r>
              <a:rPr lang="en-US" sz="3200" b="1" i="1" dirty="0" err="1" smtClean="0"/>
              <a:t>sens</a:t>
            </a:r>
            <a:r>
              <a:rPr lang="en-US" sz="3200" b="1" i="1" dirty="0" smtClean="0"/>
              <a:t>). Par les </a:t>
            </a:r>
            <a:r>
              <a:rPr lang="en-US" sz="3200" b="1" i="1" dirty="0" err="1" smtClean="0"/>
              <a:t>modèles</a:t>
            </a:r>
            <a:r>
              <a:rPr lang="en-US" sz="3200" b="1" i="1" dirty="0" smtClean="0"/>
              <a:t> 3d, copies </a:t>
            </a:r>
            <a:r>
              <a:rPr lang="en-US" sz="3200" b="1" i="1" dirty="0" err="1" smtClean="0"/>
              <a:t>d’écran</a:t>
            </a:r>
            <a:r>
              <a:rPr lang="en-US" sz="3200" b="1" i="1" dirty="0" smtClean="0"/>
              <a:t>, mail, </a:t>
            </a:r>
            <a:r>
              <a:rPr lang="en-US" sz="3200" b="1" i="1" dirty="0" err="1" smtClean="0"/>
              <a:t>réunions</a:t>
            </a:r>
            <a:r>
              <a:rPr lang="en-US" sz="3200" b="1" i="1" dirty="0" smtClean="0"/>
              <a:t> de </a:t>
            </a:r>
            <a:r>
              <a:rPr lang="en-US" sz="3200" b="1" i="1" dirty="0" err="1" smtClean="0"/>
              <a:t>projet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visio-conférence</a:t>
            </a:r>
            <a:r>
              <a:rPr lang="en-US" sz="3200" b="1" i="1" dirty="0" smtClean="0"/>
              <a:t>…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/>
              <a:t>Recherche</a:t>
            </a:r>
            <a:r>
              <a:rPr lang="en-US" sz="3200" b="1" i="1" dirty="0" smtClean="0"/>
              <a:t> de </a:t>
            </a:r>
            <a:r>
              <a:rPr lang="en-US" sz="3200" b="1" i="1" dirty="0" err="1" smtClean="0"/>
              <a:t>pièces</a:t>
            </a:r>
            <a:r>
              <a:rPr lang="en-US" sz="3200" b="1" i="1" dirty="0" smtClean="0"/>
              <a:t> du commerce: </a:t>
            </a:r>
            <a:r>
              <a:rPr lang="en-US" sz="3200" b="1" i="1" dirty="0" err="1" smtClean="0"/>
              <a:t>Sous-traitants</a:t>
            </a:r>
            <a:r>
              <a:rPr lang="en-US" sz="3200" b="1" i="1" dirty="0" smtClean="0"/>
              <a:t>, Web, </a:t>
            </a:r>
            <a:r>
              <a:rPr lang="en-US" sz="3200" b="1" i="1" dirty="0" err="1" smtClean="0"/>
              <a:t>pièces</a:t>
            </a:r>
            <a:r>
              <a:rPr lang="en-US" sz="3200" b="1" i="1" dirty="0" smtClean="0"/>
              <a:t> du </a:t>
            </a:r>
            <a:r>
              <a:rPr lang="en-US" sz="3200" b="1" i="1" dirty="0" err="1" smtClean="0"/>
              <a:t>magasin</a:t>
            </a:r>
            <a:r>
              <a:rPr lang="en-US" sz="3200" b="1" i="1" dirty="0" smtClean="0"/>
              <a:t>…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/>
              <a:t>Réalisation</a:t>
            </a:r>
            <a:r>
              <a:rPr lang="en-US" sz="3200" b="1" i="1" dirty="0" smtClean="0"/>
              <a:t> des plans de </a:t>
            </a:r>
            <a:r>
              <a:rPr lang="en-US" sz="3200" b="1" i="1" dirty="0" err="1" smtClean="0"/>
              <a:t>détail</a:t>
            </a: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Recherche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méthode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fabrication: en interne, en </a:t>
            </a:r>
            <a:r>
              <a:rPr lang="en-US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sous-traitance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Calcul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coût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réel</a:t>
            </a:r>
            <a:endParaRPr lang="en-US" sz="32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/>
              <a:t>Réalisation</a:t>
            </a:r>
            <a:r>
              <a:rPr lang="en-US" sz="3200" b="1" i="1" dirty="0" smtClean="0"/>
              <a:t> de plans </a:t>
            </a:r>
            <a:r>
              <a:rPr lang="en-US" sz="3200" b="1" i="1" dirty="0" err="1" smtClean="0"/>
              <a:t>d’assemblage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procédure</a:t>
            </a:r>
            <a:r>
              <a:rPr lang="en-US" sz="3200" b="1" i="1" dirty="0" smtClean="0"/>
              <a:t> de montage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Suivi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la fabrication: prototype, petite </a:t>
            </a:r>
            <a:r>
              <a:rPr lang="en-US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série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grande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série</a:t>
            </a:r>
            <a:endParaRPr lang="en-US" sz="32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Réception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contrôle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en-US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pièces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Suivi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 montage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Tests de validation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1188720" y="23251061"/>
            <a:ext cx="179450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Qualités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requises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/>
              <a:t>Créativité</a:t>
            </a:r>
            <a:r>
              <a:rPr lang="en-US" sz="3200" b="1" i="1" dirty="0" smtClean="0"/>
              <a:t>: </a:t>
            </a:r>
            <a:r>
              <a:rPr lang="en-US" sz="3200" b="1" i="1" dirty="0" err="1" smtClean="0"/>
              <a:t>Regarder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autour</a:t>
            </a:r>
            <a:r>
              <a:rPr lang="en-US" sz="3200" b="1" i="1" dirty="0" smtClean="0"/>
              <a:t> de </a:t>
            </a:r>
            <a:r>
              <a:rPr lang="en-US" sz="3200" b="1" i="1" dirty="0" err="1" smtClean="0"/>
              <a:t>soi</a:t>
            </a:r>
            <a:r>
              <a:rPr lang="en-US" sz="3200" b="1" i="1" dirty="0" smtClean="0"/>
              <a:t> et </a:t>
            </a:r>
            <a:r>
              <a:rPr lang="en-US" sz="3200" b="1" i="1" dirty="0" err="1" smtClean="0"/>
              <a:t>s’inspirer</a:t>
            </a:r>
            <a:r>
              <a:rPr lang="en-US" sz="3200" b="1" i="1" dirty="0" smtClean="0"/>
              <a:t> de concepts </a:t>
            </a:r>
            <a:r>
              <a:rPr lang="en-US" sz="3200" b="1" i="1" dirty="0" err="1" smtClean="0"/>
              <a:t>existants</a:t>
            </a: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/>
              <a:t>Sens</a:t>
            </a:r>
            <a:r>
              <a:rPr lang="en-US" sz="3200" b="1" i="1" dirty="0" smtClean="0"/>
              <a:t> du contact: travail en </a:t>
            </a:r>
            <a:r>
              <a:rPr lang="en-US" sz="3200" b="1" i="1" dirty="0" err="1" smtClean="0"/>
              <a:t>équipe</a:t>
            </a:r>
            <a:r>
              <a:rPr lang="en-US" sz="3200" b="1" i="1" dirty="0" smtClean="0"/>
              <a:t> avec </a:t>
            </a:r>
            <a:r>
              <a:rPr lang="en-US" sz="3200" b="1" i="1" dirty="0" err="1" smtClean="0"/>
              <a:t>autres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projeteurs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partenaires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sous-traitant</a:t>
            </a:r>
            <a:r>
              <a:rPr lang="en-US" sz="3200" b="1" i="1" dirty="0" smtClean="0"/>
              <a:t> (usage de </a:t>
            </a:r>
            <a:r>
              <a:rPr lang="en-US" sz="3200" b="1" i="1" dirty="0" err="1" smtClean="0"/>
              <a:t>l’Anglais</a:t>
            </a:r>
            <a:r>
              <a:rPr lang="en-US" sz="3200" b="1" i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/>
              <a:t>Maitrise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d’utilisation</a:t>
            </a:r>
            <a:r>
              <a:rPr lang="en-US" sz="3200" b="1" i="1" dirty="0" smtClean="0"/>
              <a:t> des </a:t>
            </a:r>
            <a:r>
              <a:rPr lang="en-US" sz="3200" b="1" i="1" dirty="0" err="1" smtClean="0"/>
              <a:t>outils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informatiques</a:t>
            </a:r>
            <a:endParaRPr lang="en-US" sz="3200" b="1" i="1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i="1" dirty="0" smtClean="0"/>
              <a:t>Rigueur: </a:t>
            </a:r>
            <a:r>
              <a:rPr lang="en-US" sz="3200" b="1" i="1" dirty="0" err="1" smtClean="0"/>
              <a:t>Risque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économique</a:t>
            </a:r>
            <a:r>
              <a:rPr lang="en-US" sz="3200" b="1" i="1" dirty="0" smtClean="0"/>
              <a:t> et </a:t>
            </a:r>
            <a:r>
              <a:rPr lang="en-US" sz="3200" b="1" i="1" dirty="0" err="1" smtClean="0"/>
              <a:t>humain</a:t>
            </a:r>
            <a:endParaRPr lang="en-US" sz="3200" b="1" i="1" dirty="0" smtClean="0"/>
          </a:p>
        </p:txBody>
      </p:sp>
      <p:sp>
        <p:nvSpPr>
          <p:cNvPr id="10" name="TextBox 4"/>
          <p:cNvSpPr txBox="1"/>
          <p:nvPr/>
        </p:nvSpPr>
        <p:spPr>
          <a:xfrm>
            <a:off x="1188720" y="26186606"/>
            <a:ext cx="120325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métier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/>
              <a:t>Envie</a:t>
            </a:r>
            <a:r>
              <a:rPr lang="en-US" sz="3200" b="1" i="1" dirty="0" smtClean="0"/>
              <a:t> de </a:t>
            </a:r>
            <a:r>
              <a:rPr lang="en-US" sz="3200" b="1" i="1" dirty="0" err="1" smtClean="0"/>
              <a:t>découvrir</a:t>
            </a:r>
            <a:r>
              <a:rPr lang="en-US" sz="3200" b="1" i="1" dirty="0" smtClean="0"/>
              <a:t> le monde de la technique</a:t>
            </a:r>
            <a:r>
              <a:rPr lang="en-US" sz="3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err="1" smtClean="0"/>
              <a:t>Possibilité</a:t>
            </a:r>
            <a:r>
              <a:rPr lang="en-US" sz="3200" b="1" i="1" dirty="0" smtClean="0"/>
              <a:t> de </a:t>
            </a:r>
            <a:r>
              <a:rPr lang="en-US" sz="3200" b="1" i="1" dirty="0" err="1" smtClean="0"/>
              <a:t>travailler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sur</a:t>
            </a:r>
            <a:r>
              <a:rPr lang="en-US" sz="3200" b="1" i="1" dirty="0" smtClean="0"/>
              <a:t> des technologies </a:t>
            </a:r>
            <a:r>
              <a:rPr lang="en-US" sz="3200" b="1" i="1" dirty="0" err="1" smtClean="0"/>
              <a:t>innovantes</a:t>
            </a:r>
            <a:r>
              <a:rPr lang="en-US" sz="3200" b="1" i="1" dirty="0" smtClean="0"/>
              <a:t> et </a:t>
            </a:r>
            <a:r>
              <a:rPr lang="en-US" sz="3200" b="1" i="1" dirty="0" err="1" smtClean="0"/>
              <a:t>futuristes</a:t>
            </a:r>
            <a:endParaRPr lang="en-US" sz="3200" b="1" i="1" dirty="0" smtClean="0"/>
          </a:p>
        </p:txBody>
      </p:sp>
      <p:sp>
        <p:nvSpPr>
          <p:cNvPr id="11" name="TextBox 4"/>
          <p:cNvSpPr txBox="1"/>
          <p:nvPr/>
        </p:nvSpPr>
        <p:spPr>
          <a:xfrm>
            <a:off x="1188720" y="28091606"/>
            <a:ext cx="237538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scolaire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smtClean="0"/>
              <a:t>BTS Conception de </a:t>
            </a:r>
            <a:r>
              <a:rPr lang="en-US" sz="3200" b="1" i="1" dirty="0" err="1" smtClean="0"/>
              <a:t>Produits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Industriels</a:t>
            </a:r>
            <a:r>
              <a:rPr lang="en-US" sz="3200" b="1" i="1" dirty="0" smtClean="0"/>
              <a:t> (+2 </a:t>
            </a:r>
            <a:r>
              <a:rPr lang="en-US" sz="3200" b="1" i="1" dirty="0" err="1" smtClean="0"/>
              <a:t>ans</a:t>
            </a:r>
            <a:r>
              <a:rPr lang="en-US" sz="3200" b="1" i="1" dirty="0" smtClean="0"/>
              <a:t> après </a:t>
            </a:r>
            <a:r>
              <a:rPr lang="en-US" sz="3200" b="1" i="1" dirty="0" err="1" smtClean="0"/>
              <a:t>Bac</a:t>
            </a:r>
            <a:r>
              <a:rPr lang="en-US" sz="3200" b="1" i="1" dirty="0" smtClean="0"/>
              <a:t>  S/STI/Pro)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smtClean="0"/>
              <a:t>DUT </a:t>
            </a:r>
            <a:r>
              <a:rPr lang="en-US" sz="3200" b="1" i="1" dirty="0" err="1" smtClean="0"/>
              <a:t>Génie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Mécanique</a:t>
            </a:r>
            <a:r>
              <a:rPr lang="en-US" sz="3200" b="1" i="1" dirty="0" smtClean="0"/>
              <a:t> et </a:t>
            </a:r>
            <a:r>
              <a:rPr lang="en-US" sz="3200" b="1" i="1" dirty="0" err="1" smtClean="0"/>
              <a:t>Productique</a:t>
            </a:r>
            <a:r>
              <a:rPr lang="en-US" sz="3200" b="1" i="1" dirty="0" smtClean="0"/>
              <a:t>  (+2 </a:t>
            </a:r>
            <a:r>
              <a:rPr lang="en-US" sz="3200" b="1" i="1" dirty="0" err="1" smtClean="0"/>
              <a:t>ans</a:t>
            </a:r>
            <a:r>
              <a:rPr lang="en-US" sz="3200" b="1" i="1" dirty="0" smtClean="0"/>
              <a:t> après </a:t>
            </a:r>
            <a:r>
              <a:rPr lang="en-US" sz="3200" b="1" i="1" dirty="0" err="1" smtClean="0"/>
              <a:t>Bac</a:t>
            </a:r>
            <a:r>
              <a:rPr lang="en-US" sz="3200" b="1" i="1" dirty="0" smtClean="0"/>
              <a:t> S/STI). </a:t>
            </a:r>
            <a:r>
              <a:rPr lang="en-US" sz="3200" b="1" i="1" dirty="0" err="1" smtClean="0"/>
              <a:t>Possibilité</a:t>
            </a:r>
            <a:r>
              <a:rPr lang="en-US" sz="3200" b="1" i="1" dirty="0" smtClean="0"/>
              <a:t> de continuer </a:t>
            </a:r>
            <a:r>
              <a:rPr lang="en-US" sz="3200" b="1" i="1" dirty="0" err="1" smtClean="0"/>
              <a:t>vers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licence</a:t>
            </a:r>
            <a:r>
              <a:rPr lang="en-US" sz="3200" b="1" i="1" dirty="0" smtClean="0"/>
              <a:t> (+1 an) </a:t>
            </a:r>
            <a:r>
              <a:rPr lang="en-US" sz="3200" b="1" i="1" dirty="0" err="1" smtClean="0"/>
              <a:t>ou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écoles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d’ingénieurs</a:t>
            </a:r>
            <a:r>
              <a:rPr lang="en-US" sz="3200" b="1" i="1" dirty="0" smtClean="0"/>
              <a:t> (+3 </a:t>
            </a:r>
            <a:r>
              <a:rPr lang="en-US" sz="3200" b="1" i="1" dirty="0" err="1" smtClean="0"/>
              <a:t>ans</a:t>
            </a:r>
            <a:r>
              <a:rPr lang="en-US" sz="3200" b="1" i="1" dirty="0" smtClean="0"/>
              <a:t>)</a:t>
            </a:r>
          </a:p>
        </p:txBody>
      </p:sp>
      <p:pic>
        <p:nvPicPr>
          <p:cNvPr id="12" name="Image 11" descr="etude-de-marche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144081" y="5841206"/>
            <a:ext cx="2890346" cy="1676400"/>
          </a:xfrm>
          <a:prstGeom prst="rect">
            <a:avLst/>
          </a:prstGeom>
        </p:spPr>
      </p:pic>
      <p:graphicFrame>
        <p:nvGraphicFramePr>
          <p:cNvPr id="14" name="Diagramme 13"/>
          <p:cNvGraphicFramePr/>
          <p:nvPr/>
        </p:nvGraphicFramePr>
        <p:xfrm>
          <a:off x="1188720" y="5917406"/>
          <a:ext cx="14801321" cy="920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5" name="Image 14" descr="BureauEtudes.jpg"/>
          <p:cNvPicPr>
            <a:picLocks noChangeAspect="1"/>
          </p:cNvPicPr>
          <p:nvPr/>
        </p:nvPicPr>
        <p:blipFill>
          <a:blip r:embed="rId17" cstate="print"/>
          <a:srcRect t="35000" r="48750"/>
          <a:stretch>
            <a:fillRect/>
          </a:stretch>
        </p:blipFill>
        <p:spPr>
          <a:xfrm>
            <a:off x="16372681" y="8051006"/>
            <a:ext cx="2057400" cy="1957039"/>
          </a:xfrm>
          <a:prstGeom prst="rect">
            <a:avLst/>
          </a:prstGeom>
        </p:spPr>
      </p:pic>
      <p:pic>
        <p:nvPicPr>
          <p:cNvPr id="16" name="Image 15" descr="vendeur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601281" y="12470606"/>
            <a:ext cx="1638300" cy="2207804"/>
          </a:xfrm>
          <a:prstGeom prst="rect">
            <a:avLst/>
          </a:prstGeom>
        </p:spPr>
      </p:pic>
      <p:pic>
        <p:nvPicPr>
          <p:cNvPr id="17" name="Picture 16" descr="Usinag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6372681" y="10413206"/>
            <a:ext cx="2342716" cy="1752600"/>
          </a:xfrm>
          <a:prstGeom prst="rect">
            <a:avLst/>
          </a:prstGeom>
        </p:spPr>
      </p:pic>
      <p:pic>
        <p:nvPicPr>
          <p:cNvPr id="30" name="Picture 29" descr="NA62-Connectique.bmp"/>
          <p:cNvPicPr>
            <a:picLocks noChangeAspect="1"/>
          </p:cNvPicPr>
          <p:nvPr/>
        </p:nvPicPr>
        <p:blipFill>
          <a:blip r:embed="rId20" cstate="print"/>
          <a:srcRect l="16650" t="1296" r="11384"/>
          <a:stretch>
            <a:fillRect/>
          </a:stretch>
        </p:blipFill>
        <p:spPr>
          <a:xfrm>
            <a:off x="21173282" y="7246334"/>
            <a:ext cx="4933086" cy="3840480"/>
          </a:xfrm>
          <a:prstGeom prst="rect">
            <a:avLst/>
          </a:prstGeom>
        </p:spPr>
      </p:pic>
      <p:pic>
        <p:nvPicPr>
          <p:cNvPr id="31" name="Picture 30" descr="NA62-Partition.bmp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4906058" y="7246334"/>
            <a:ext cx="6765845" cy="3840480"/>
          </a:xfrm>
          <a:prstGeom prst="rect">
            <a:avLst/>
          </a:prstGeom>
        </p:spPr>
      </p:pic>
      <p:pic>
        <p:nvPicPr>
          <p:cNvPr id="32" name="Picture 31" descr="NA62-FixationWeb.bmp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6892390" y="7212806"/>
            <a:ext cx="6765845" cy="3840480"/>
          </a:xfrm>
          <a:prstGeom prst="rect">
            <a:avLst/>
          </a:prstGeom>
        </p:spPr>
      </p:pic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1020881" y="20549394"/>
          <a:ext cx="5164137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23" imgW="32099012" imgH="22707481" progId="AcroExch.Document.7">
                  <p:embed/>
                </p:oleObj>
              </mc:Choice>
              <mc:Fallback>
                <p:oleObj name="Acrobat Document" r:id="rId23" imgW="32099012" imgH="22707481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20881" y="20549394"/>
                        <a:ext cx="5164137" cy="365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26431874" y="20549394"/>
          <a:ext cx="5164137" cy="365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25" imgW="32095238" imgH="22704762" progId="AcroExch.Document.7">
                  <p:embed/>
                </p:oleObj>
              </mc:Choice>
              <mc:Fallback>
                <p:oleObj name="Acrobat Document" r:id="rId25" imgW="32095238" imgH="22704762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74" y="20549394"/>
                        <a:ext cx="5164137" cy="365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1765874" y="20549394"/>
          <a:ext cx="5164137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27" imgW="16038095" imgH="11342857" progId="AcroExch.Document.7">
                  <p:embed/>
                </p:oleObj>
              </mc:Choice>
              <mc:Fallback>
                <p:oleObj name="Acrobat Document" r:id="rId27" imgW="16038095" imgH="11342857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74" y="20549394"/>
                        <a:ext cx="5164137" cy="365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37176074" y="20549394"/>
          <a:ext cx="5164137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29" imgW="32095238" imgH="22704762" progId="AcroExch.Document.7">
                  <p:embed/>
                </p:oleObj>
              </mc:Choice>
              <mc:Fallback>
                <p:oleObj name="Acrobat Document" r:id="rId29" imgW="32095238" imgH="22704762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6074" y="20549394"/>
                        <a:ext cx="5164137" cy="365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6" descr="Palonnier.bmp"/>
          <p:cNvPicPr>
            <a:picLocks noChangeAspect="1"/>
          </p:cNvPicPr>
          <p:nvPr/>
        </p:nvPicPr>
        <p:blipFill>
          <a:blip r:embed="rId31" cstate="print"/>
          <a:srcRect l="24987" t="523" r="10945"/>
          <a:stretch>
            <a:fillRect/>
          </a:stretch>
        </p:blipFill>
        <p:spPr>
          <a:xfrm>
            <a:off x="24907081" y="24892444"/>
            <a:ext cx="4357520" cy="3840480"/>
          </a:xfrm>
          <a:prstGeom prst="rect">
            <a:avLst/>
          </a:prstGeom>
        </p:spPr>
      </p:pic>
      <p:pic>
        <p:nvPicPr>
          <p:cNvPr id="38" name="Picture 37" descr="MouleJoint.bmp"/>
          <p:cNvPicPr>
            <a:picLocks noChangeAspect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4" r="35804"/>
          <a:stretch>
            <a:fillRect/>
          </a:stretch>
        </p:blipFill>
        <p:spPr>
          <a:xfrm>
            <a:off x="28412281" y="24967406"/>
            <a:ext cx="4343400" cy="3764280"/>
          </a:xfrm>
          <a:prstGeom prst="rect">
            <a:avLst/>
          </a:prstGeom>
        </p:spPr>
      </p:pic>
      <p:pic>
        <p:nvPicPr>
          <p:cNvPr id="39" name="Picture 38" descr="CollageSpacer.bmp"/>
          <p:cNvPicPr>
            <a:picLocks noChangeAspect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4" r="40309"/>
          <a:stretch>
            <a:fillRect/>
          </a:stretch>
        </p:blipFill>
        <p:spPr>
          <a:xfrm>
            <a:off x="32908081" y="24967406"/>
            <a:ext cx="4038600" cy="3764280"/>
          </a:xfrm>
          <a:prstGeom prst="rect">
            <a:avLst/>
          </a:prstGeom>
        </p:spPr>
      </p:pic>
      <p:pic>
        <p:nvPicPr>
          <p:cNvPr id="40" name="Picture 39" descr="GonflagePaille.bmp"/>
          <p:cNvPicPr>
            <a:picLocks noChangeAspect="1"/>
          </p:cNvPicPr>
          <p:nvPr/>
        </p:nvPicPr>
        <p:blipFill>
          <a:blip r:embed="rId34" cstate="print"/>
          <a:srcRect l="9190" t="2069" r="17966" b="7481"/>
          <a:stretch>
            <a:fillRect/>
          </a:stretch>
        </p:blipFill>
        <p:spPr>
          <a:xfrm>
            <a:off x="37175281" y="24891206"/>
            <a:ext cx="5448886" cy="3840480"/>
          </a:xfrm>
          <a:prstGeom prst="rect">
            <a:avLst/>
          </a:prstGeom>
        </p:spPr>
      </p:pic>
      <p:pic>
        <p:nvPicPr>
          <p:cNvPr id="42" name="Picture 41" descr="Deformation2Chambres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22143446" y="11632406"/>
            <a:ext cx="4211435" cy="3840480"/>
          </a:xfrm>
          <a:prstGeom prst="rect">
            <a:avLst/>
          </a:prstGeom>
        </p:spPr>
      </p:pic>
      <p:pic>
        <p:nvPicPr>
          <p:cNvPr id="43" name="Picture 42" descr="Stress2Chambres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26583481" y="11632406"/>
            <a:ext cx="2501479" cy="3840480"/>
          </a:xfrm>
          <a:prstGeom prst="rect">
            <a:avLst/>
          </a:prstGeom>
        </p:spPr>
      </p:pic>
      <p:pic>
        <p:nvPicPr>
          <p:cNvPr id="44" name="Picture 43" descr="NA62chambersFEA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29479081" y="11631168"/>
            <a:ext cx="4462763" cy="3840480"/>
          </a:xfrm>
          <a:prstGeom prst="rect">
            <a:avLst/>
          </a:prstGeom>
        </p:spPr>
      </p:pic>
      <p:pic>
        <p:nvPicPr>
          <p:cNvPr id="45" name="Picture 44" descr="NA62chambersFEA_2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34312718" y="11631168"/>
            <a:ext cx="4462763" cy="3840480"/>
          </a:xfrm>
          <a:prstGeom prst="rect">
            <a:avLst/>
          </a:prstGeom>
        </p:spPr>
      </p:pic>
      <p:pic>
        <p:nvPicPr>
          <p:cNvPr id="46" name="Picture 45" descr="PhotoChambre.jpg"/>
          <p:cNvPicPr>
            <a:picLocks noChangeAspect="1"/>
          </p:cNvPicPr>
          <p:nvPr/>
        </p:nvPicPr>
        <p:blipFill>
          <a:blip r:embed="rId39" cstate="screen"/>
          <a:stretch>
            <a:fillRect/>
          </a:stretch>
        </p:blipFill>
        <p:spPr>
          <a:xfrm>
            <a:off x="19059312" y="24889968"/>
            <a:ext cx="5771569" cy="3840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485</Words>
  <Application>Microsoft Office PowerPoint</Application>
  <PresentationFormat>Custom</PresentationFormat>
  <Paragraphs>89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Acrobat Document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cbault</dc:creator>
  <cp:lastModifiedBy>Veronique Wedlake</cp:lastModifiedBy>
  <cp:revision>48</cp:revision>
  <dcterms:created xsi:type="dcterms:W3CDTF">2011-10-27T09:27:43Z</dcterms:created>
  <dcterms:modified xsi:type="dcterms:W3CDTF">2013-10-11T14:08:38Z</dcterms:modified>
</cp:coreProperties>
</file>