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2082" y="103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4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4"/>
            <a:ext cx="6812994" cy="3652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34"/>
            <a:ext cx="19934317" cy="3652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7"/>
            <a:ext cx="25737979" cy="936436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9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5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78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3" y="9582373"/>
            <a:ext cx="13378913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3" y="13575850"/>
            <a:ext cx="13378913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4" y="9582373"/>
            <a:ext cx="13384167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4" y="13575850"/>
            <a:ext cx="13384167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4" y="1704416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1" y="1704421"/>
            <a:ext cx="16927349" cy="36535890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4" y="8958087"/>
            <a:ext cx="9961904" cy="29282224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73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19"/>
            <a:ext cx="18167985" cy="25685115"/>
          </a:xfrm>
        </p:spPr>
        <p:txBody>
          <a:bodyPr/>
          <a:lstStyle>
            <a:lvl1pPr marL="0" indent="0">
              <a:buNone/>
              <a:defRPr sz="14700"/>
            </a:lvl1pPr>
            <a:lvl2pPr marL="2088197" indent="0">
              <a:buNone/>
              <a:defRPr sz="12700"/>
            </a:lvl2pPr>
            <a:lvl3pPr marL="4176394" indent="0">
              <a:buNone/>
              <a:defRPr sz="11100"/>
            </a:lvl3pPr>
            <a:lvl4pPr marL="6264591" indent="0">
              <a:buNone/>
              <a:defRPr sz="9100"/>
            </a:lvl4pPr>
            <a:lvl5pPr marL="8352788" indent="0">
              <a:buNone/>
              <a:defRPr sz="9100"/>
            </a:lvl5pPr>
            <a:lvl6pPr marL="10440985" indent="0">
              <a:buNone/>
              <a:defRPr sz="9100"/>
            </a:lvl6pPr>
            <a:lvl7pPr marL="12529182" indent="0">
              <a:buNone/>
              <a:defRPr sz="9100"/>
            </a:lvl7pPr>
            <a:lvl8pPr marL="14617379" indent="0">
              <a:buNone/>
              <a:defRPr sz="9100"/>
            </a:lvl8pPr>
            <a:lvl9pPr marL="16705576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5"/>
            <a:ext cx="18167985" cy="5024053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4"/>
          </a:xfrm>
          <a:prstGeom prst="rect">
            <a:avLst/>
          </a:prstGeom>
        </p:spPr>
        <p:txBody>
          <a:bodyPr vert="horz" lIns="417639" tIns="208820" rIns="417639" bIns="2088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62"/>
            <a:ext cx="27251978" cy="28251647"/>
          </a:xfrm>
          <a:prstGeom prst="rect">
            <a:avLst/>
          </a:prstGeom>
        </p:spPr>
        <p:txBody>
          <a:bodyPr vert="horz" lIns="417639" tIns="208820" rIns="417639" bIns="2088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31C3-E288-4C41-B0A6-95C0F2FF662A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5"/>
            <a:ext cx="9588659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94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48" indent="-1566148" algn="l" defTabSz="4176394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20" indent="-1305123" algn="l" defTabSz="4176394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92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89" indent="-1044098" algn="l" defTabSz="4176394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86" indent="-1044098" algn="l" defTabSz="4176394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083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280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477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674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97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4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91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88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985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2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379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76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jpeg"/><Relationship Id="rId7" Type="http://schemas.openxmlformats.org/officeDocument/2006/relationships/hyperlink" Target="http://www.google.ch/url?sa=i&amp;rct=j&amp;q=&amp;esrc=s&amp;frm=1&amp;source=images&amp;cd=&amp;docid=8nsvS5sRxWiCSM&amp;tbnid=DeYKVi7oKgYCXM:&amp;ved=0CAUQjRw&amp;url=http://ceat.epfl.ch/&amp;ei=o4wpUrOCAYSXtAa61oGwAw&amp;bvm=bv.51773540,d.Yms&amp;psig=AFQjCNGtK9d4pVvRO16W4vFT30tgqS5JGQ&amp;ust=1378541067166093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hyperlink" Target="https://www.google.ch/imgres?imgurl&amp;imgrefurl=http://cernand2012.webs.com/chapter2.htm&amp;h=0&amp;w=0&amp;sz=1&amp;tbnid=J2wtlm3dZDECFM&amp;tbnh=225&amp;tbnw=225&amp;zoom=1&amp;docid=Cx1LBZYdv0toTM&amp;ei=wowpUsbfCcPmswbR74C4Cw&amp;ved=0CAEQsCU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8149883" y="858981"/>
            <a:ext cx="16999216" cy="495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379" y="1255664"/>
            <a:ext cx="9236824" cy="31547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9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DETECTORS</a:t>
            </a:r>
            <a:endParaRPr lang="en-GB" sz="19900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1790" y="1828578"/>
            <a:ext cx="40862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37160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238125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17525" y="8668108"/>
            <a:ext cx="29303662" cy="4040981"/>
          </a:xfrm>
          <a:prstGeom prst="bevel">
            <a:avLst>
              <a:gd name="adj" fmla="val 4880"/>
            </a:avLst>
          </a:prstGeom>
          <a:gradFill rotWithShape="1">
            <a:gsLst>
              <a:gs pos="0">
                <a:srgbClr val="3161AB"/>
              </a:gs>
              <a:gs pos="100000">
                <a:srgbClr val="B6D8B8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EEECE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8500" y="8851901"/>
            <a:ext cx="28943300" cy="367029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96925" y="9797555"/>
            <a:ext cx="28730575" cy="1531937"/>
          </a:xfrm>
          <a:prstGeom prst="ellipse">
            <a:avLst/>
          </a:prstGeom>
          <a:noFill/>
          <a:ln w="57150" algn="in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797231" y="10099006"/>
            <a:ext cx="144621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ATLAS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199" y="6138566"/>
            <a:ext cx="29303663" cy="231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Scintillating fibers used in the large detectors at LHC 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7000" b="1" dirty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Fibres scintillantes </a:t>
            </a:r>
            <a:r>
              <a:rPr lang="fr-FR" sz="7000" b="1" dirty="0" smtClean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utilisées </a:t>
            </a:r>
            <a:r>
              <a:rPr lang="fr-FR" sz="7000" b="1" dirty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dans les expérience </a:t>
            </a:r>
            <a:r>
              <a:rPr lang="fr-FR" sz="7000" b="1" dirty="0" smtClean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du </a:t>
            </a:r>
            <a:r>
              <a:rPr lang="fr-FR" sz="7000" b="1" dirty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LHC</a:t>
            </a:r>
            <a:endParaRPr kumimoji="0" lang="en-US" sz="7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30762" y="10916008"/>
            <a:ext cx="20580350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>
            <a:off x="4805362" y="11068408"/>
            <a:ext cx="20607338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035" name="Picture 11" descr="ATLAS cu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6789">
            <a:off x="8483226" y="10560408"/>
            <a:ext cx="2014537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38212" y="9630133"/>
            <a:ext cx="1296988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LHC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070475" y="10704870"/>
            <a:ext cx="276225" cy="727075"/>
            <a:chOff x="100096464" y="94239871"/>
            <a:chExt cx="277102" cy="727834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0096464" y="94239871"/>
              <a:ext cx="276447" cy="727834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0096792" y="94240120"/>
              <a:ext cx="276447" cy="317851"/>
            </a:xfrm>
            <a:prstGeom prst="rect">
              <a:avLst/>
            </a:prstGeom>
            <a:solidFill>
              <a:srgbClr val="EEECE1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0097119" y="94649319"/>
              <a:ext cx="276447" cy="317851"/>
            </a:xfrm>
            <a:prstGeom prst="rect">
              <a:avLst/>
            </a:prstGeom>
            <a:solidFill>
              <a:srgbClr val="EEECE1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56237" y="10704870"/>
            <a:ext cx="276225" cy="727075"/>
            <a:chOff x="100210764" y="94354171"/>
            <a:chExt cx="277102" cy="727834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0210764" y="94354171"/>
              <a:ext cx="276447" cy="727834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00211092" y="94354420"/>
              <a:ext cx="276447" cy="317851"/>
            </a:xfrm>
            <a:prstGeom prst="rect">
              <a:avLst/>
            </a:prstGeom>
            <a:solidFill>
              <a:srgbClr val="EEECE1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0211419" y="94763619"/>
              <a:ext cx="276447" cy="317851"/>
            </a:xfrm>
            <a:prstGeom prst="rect">
              <a:avLst/>
            </a:prstGeom>
            <a:solidFill>
              <a:srgbClr val="EEECE1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 flipH="1">
            <a:off x="13468587" y="10704998"/>
            <a:ext cx="662845" cy="727732"/>
            <a:chOff x="100210764" y="94355362"/>
            <a:chExt cx="662870" cy="727835"/>
          </a:xfrm>
        </p:grpSpPr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100210764" y="94355362"/>
              <a:ext cx="277102" cy="727834"/>
              <a:chOff x="100210764" y="94354171"/>
              <a:chExt cx="277102" cy="727834"/>
            </a:xfrm>
          </p:grpSpPr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100210764" y="94354171"/>
                <a:ext cx="276447" cy="727834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0211092" y="94354420"/>
                <a:ext cx="276447" cy="317851"/>
              </a:xfrm>
              <a:prstGeom prst="rect">
                <a:avLst/>
              </a:prstGeom>
              <a:solidFill>
                <a:srgbClr val="EEECE1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100211419" y="94763619"/>
                <a:ext cx="276447" cy="317851"/>
              </a:xfrm>
              <a:prstGeom prst="rect">
                <a:avLst/>
              </a:prstGeom>
              <a:solidFill>
                <a:srgbClr val="EEECE1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100596532" y="94355363"/>
              <a:ext cx="277102" cy="727834"/>
              <a:chOff x="100325064" y="94468471"/>
              <a:chExt cx="277102" cy="727834"/>
            </a:xfrm>
          </p:grpSpPr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100325064" y="94468471"/>
                <a:ext cx="276447" cy="727834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auto">
              <a:xfrm>
                <a:off x="100325392" y="94468720"/>
                <a:ext cx="276447" cy="317851"/>
              </a:xfrm>
              <a:prstGeom prst="rect">
                <a:avLst/>
              </a:prstGeom>
              <a:solidFill>
                <a:srgbClr val="EEECE1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100325719" y="94877919"/>
                <a:ext cx="276447" cy="317851"/>
              </a:xfrm>
              <a:prstGeom prst="rect">
                <a:avLst/>
              </a:prstGeom>
              <a:solidFill>
                <a:srgbClr val="EEECE1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059" name="AutoShape 35"/>
          <p:cNvCxnSpPr>
            <a:cxnSpLocks noChangeShapeType="1"/>
          </p:cNvCxnSpPr>
          <p:nvPr/>
        </p:nvCxnSpPr>
        <p:spPr bwMode="auto">
          <a:xfrm flipH="1" flipV="1">
            <a:off x="4957763" y="10841395"/>
            <a:ext cx="4577595" cy="226219"/>
          </a:xfrm>
          <a:prstGeom prst="straightConnector1">
            <a:avLst/>
          </a:prstGeom>
          <a:noFill/>
          <a:ln w="19050" cap="rnd" algn="ctr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080" name="Picture 56" descr="http://upload.wikimedia.org/wikipedia/commons/3/36/Lhcbview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939">
                        <a14:foregroundMark x1="11057" y1="52170" x2="11057" y2="52170"/>
                        <a14:foregroundMark x1="13684" y1="63455" x2="13684" y2="63455"/>
                        <a14:foregroundMark x1="30727" y1="47569" x2="30727" y2="47569"/>
                        <a14:foregroundMark x1="31032" y1="71962" x2="31032" y2="71962"/>
                        <a14:foregroundMark x1="33109" y1="64497" x2="33109" y2="64497"/>
                        <a14:foregroundMark x1="27306" y1="64583" x2="27306" y2="64583"/>
                        <a14:foregroundMark x1="24068" y1="54774" x2="24068" y2="54774"/>
                        <a14:foregroundMark x1="12889" y1="60677" x2="12889" y2="60677"/>
                        <a14:foregroundMark x1="23702" y1="50868" x2="23702" y2="50868"/>
                        <a14:foregroundMark x1="36225" y1="47483" x2="36225" y2="47483"/>
                        <a14:foregroundMark x1="36897" y1="46962" x2="36897" y2="46962"/>
                        <a14:foregroundMark x1="37324" y1="45833" x2="37324" y2="45833"/>
                        <a14:foregroundMark x1="37996" y1="49392" x2="37996" y2="49392"/>
                        <a14:foregroundMark x1="37447" y1="68229" x2="37447" y2="68229"/>
                        <a14:foregroundMark x1="6903" y1="60938" x2="6903" y2="60938"/>
                        <a14:foregroundMark x1="5559" y1="60938" x2="5559" y2="60938"/>
                        <a14:foregroundMark x1="26095" y1="44173" x2="26095" y2="44173"/>
                        <a14:foregroundMark x1="29714" y1="43089" x2="29714" y2="43089"/>
                        <a14:foregroundMark x1="29905" y1="41192" x2="29905" y2="41192"/>
                        <a14:foregroundMark x1="26857" y1="78862" x2="26857" y2="78862"/>
                        <a14:foregroundMark x1="33143" y1="61247" x2="33143" y2="61247"/>
                        <a14:foregroundMark x1="39429" y1="64770" x2="39429" y2="64770"/>
                        <a14:foregroundMark x1="30857" y1="77507" x2="30857" y2="77507"/>
                        <a14:foregroundMark x1="58095" y1="61518" x2="58095" y2="61518"/>
                        <a14:foregroundMark x1="67619" y1="60976" x2="67619" y2="60976"/>
                        <a14:foregroundMark x1="78095" y1="61247" x2="78095" y2="61247"/>
                        <a14:foregroundMark x1="22857" y1="62331" x2="22857" y2="62331"/>
                        <a14:foregroundMark x1="22095" y1="56369" x2="22095" y2="56369"/>
                        <a14:foregroundMark x1="40190" y1="52846" x2="40190" y2="52846"/>
                        <a14:foregroundMark x1="20952" y1="67480" x2="20952" y2="67480"/>
                        <a14:foregroundMark x1="44762" y1="61518" x2="44762" y2="61518"/>
                        <a14:foregroundMark x1="42476" y1="61247" x2="42476" y2="61247"/>
                        <a14:foregroundMark x1="39619" y1="57453" x2="39619" y2="57453"/>
                        <a14:foregroundMark x1="42286" y1="57724" x2="42286" y2="57724"/>
                        <a14:foregroundMark x1="44190" y1="57182" x2="44190" y2="57182"/>
                        <a14:foregroundMark x1="44952" y1="58537" x2="44952" y2="58537"/>
                        <a14:foregroundMark x1="42095" y1="65583" x2="42095" y2="65583"/>
                        <a14:foregroundMark x1="44381" y1="63957" x2="44381" y2="63957"/>
                        <a14:foregroundMark x1="44762" y1="65583" x2="44762" y2="65583"/>
                        <a14:foregroundMark x1="27810" y1="66938" x2="27810" y2="66938"/>
                        <a14:foregroundMark x1="35810" y1="45528" x2="35810" y2="45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4508">
            <a:off x="24398616" y="9909272"/>
            <a:ext cx="2545005" cy="17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4652771" y="10115278"/>
            <a:ext cx="1446212" cy="61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LHCb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733784" y="10193918"/>
            <a:ext cx="144621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ALFA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2403683" y="10218063"/>
            <a:ext cx="144621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ALFA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AutoShape 57"/>
          <p:cNvSpPr>
            <a:spLocks noChangeArrowheads="1"/>
          </p:cNvSpPr>
          <p:nvPr/>
        </p:nvSpPr>
        <p:spPr bwMode="auto">
          <a:xfrm>
            <a:off x="15300325" y="12966182"/>
            <a:ext cx="14525625" cy="29320400"/>
          </a:xfrm>
          <a:prstGeom prst="bevel">
            <a:avLst>
              <a:gd name="adj" fmla="val 1375"/>
            </a:avLst>
          </a:prstGeom>
          <a:gradFill rotWithShape="1">
            <a:gsLst>
              <a:gs pos="0">
                <a:srgbClr val="3161AB"/>
              </a:gs>
              <a:gs pos="100000">
                <a:srgbClr val="B6D8B8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EEECE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Rectangle 58"/>
          <p:cNvSpPr>
            <a:spLocks noChangeArrowheads="1"/>
          </p:cNvSpPr>
          <p:nvPr/>
        </p:nvSpPr>
        <p:spPr bwMode="auto">
          <a:xfrm>
            <a:off x="15481301" y="13159741"/>
            <a:ext cx="14160500" cy="28953460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smtClean="0">
                <a:latin typeface="Arial Rounded MT Bold" pitchFamily="34" charset="0"/>
              </a:rPr>
              <a:t> </a:t>
            </a:r>
            <a:endParaRPr lang="en-US" sz="5400" b="1" dirty="0">
              <a:latin typeface="Arial Rounded MT Bold" pitchFamily="34" charset="0"/>
            </a:endParaRPr>
          </a:p>
        </p:txBody>
      </p:sp>
      <p:pic>
        <p:nvPicPr>
          <p:cNvPr id="1034" name="Picture 5" descr="http://ceat.epfl.ch/files/content/sites/ceat/files/shared/images/menus/ecussons/EPFL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5337" y="40185206"/>
            <a:ext cx="3371115" cy="1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AutoShape 35"/>
          <p:cNvCxnSpPr>
            <a:cxnSpLocks noChangeShapeType="1"/>
          </p:cNvCxnSpPr>
          <p:nvPr/>
        </p:nvCxnSpPr>
        <p:spPr bwMode="auto">
          <a:xfrm>
            <a:off x="9535358" y="11067614"/>
            <a:ext cx="4740533" cy="176839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>
          <a:xfrm>
            <a:off x="5365167" y="11741508"/>
            <a:ext cx="42428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9610562" y="11726615"/>
            <a:ext cx="42428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159824" y="11755190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 x 240 m</a:t>
            </a:r>
            <a:endParaRPr lang="en-GB" sz="3200" dirty="0"/>
          </a:p>
        </p:txBody>
      </p:sp>
      <p:sp>
        <p:nvSpPr>
          <p:cNvPr id="61" name="Oval 60"/>
          <p:cNvSpPr/>
          <p:nvPr/>
        </p:nvSpPr>
        <p:spPr>
          <a:xfrm>
            <a:off x="6259795" y="986632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20540587" y="97306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19892515" y="9409876"/>
            <a:ext cx="1446212" cy="61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CMS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5706939" y="9553892"/>
            <a:ext cx="1446212" cy="61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ALICE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173435" y="887487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not to scale!</a:t>
            </a:r>
            <a:endParaRPr lang="en-GB" sz="180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25040031" y="20257651"/>
            <a:ext cx="3421436" cy="2607121"/>
            <a:chOff x="611560" y="1772816"/>
            <a:chExt cx="3421436" cy="2607121"/>
          </a:xfrm>
        </p:grpSpPr>
        <p:cxnSp>
          <p:nvCxnSpPr>
            <p:cNvPr id="103" name="Straight Arrow Connector 102"/>
            <p:cNvCxnSpPr/>
            <p:nvPr/>
          </p:nvCxnSpPr>
          <p:spPr>
            <a:xfrm flipV="1">
              <a:off x="611560" y="1772816"/>
              <a:ext cx="0" cy="2411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918122" y="4379937"/>
              <a:ext cx="31148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28533475" y="22363013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x</a:t>
            </a:r>
            <a:endParaRPr lang="en-GB" sz="4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4645043" y="19465563"/>
            <a:ext cx="439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y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849697" y="13270552"/>
            <a:ext cx="1379210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err="1" smtClean="0">
                <a:latin typeface="Arial Rounded MT Bold" pitchFamily="34" charset="0"/>
              </a:rPr>
              <a:t>LHCb</a:t>
            </a:r>
            <a:r>
              <a:rPr lang="en-US" sz="5500" b="1" dirty="0" smtClean="0">
                <a:latin typeface="Arial Rounded MT Bold" pitchFamily="34" charset="0"/>
              </a:rPr>
              <a:t> </a:t>
            </a:r>
            <a:r>
              <a:rPr lang="en-US" sz="5500" b="1" dirty="0" err="1" smtClean="0">
                <a:latin typeface="Arial Rounded MT Bold" pitchFamily="34" charset="0"/>
              </a:rPr>
              <a:t>SciFi</a:t>
            </a:r>
            <a:r>
              <a:rPr lang="en-US" sz="5500" b="1" dirty="0" smtClean="0">
                <a:latin typeface="Arial Rounded MT Bold" pitchFamily="34" charset="0"/>
              </a:rPr>
              <a:t>  </a:t>
            </a:r>
            <a:r>
              <a:rPr lang="en-US" sz="2800" b="1" dirty="0" smtClean="0">
                <a:latin typeface="Arial Rounded MT Bold" pitchFamily="34" charset="0"/>
              </a:rPr>
              <a:t>(2018)</a:t>
            </a:r>
            <a:endParaRPr lang="en-US" sz="5500" b="1" dirty="0">
              <a:latin typeface="Arial Rounded MT Bold" pitchFamily="34" charset="0"/>
            </a:endParaRPr>
          </a:p>
          <a:p>
            <a:r>
              <a:rPr lang="en-US" sz="5500" b="1" dirty="0" smtClean="0">
                <a:latin typeface="Arial Rounded MT Bold" pitchFamily="34" charset="0"/>
              </a:rPr>
              <a:t>- A </a:t>
            </a:r>
            <a:r>
              <a:rPr lang="en-US" sz="5500" b="1" dirty="0">
                <a:latin typeface="Arial Rounded MT Bold" pitchFamily="34" charset="0"/>
              </a:rPr>
              <a:t>new central </a:t>
            </a:r>
            <a:r>
              <a:rPr lang="en-US" sz="5500" b="1" dirty="0" smtClean="0">
                <a:latin typeface="Arial Rounded MT Bold" pitchFamily="34" charset="0"/>
              </a:rPr>
              <a:t>tracker</a:t>
            </a:r>
          </a:p>
          <a:p>
            <a:r>
              <a:rPr lang="en-US" sz="5500" b="1" dirty="0" smtClean="0">
                <a:solidFill>
                  <a:srgbClr val="0070C0"/>
                </a:solidFill>
                <a:latin typeface="Arial Rounded MT Bold" pitchFamily="34" charset="0"/>
              </a:rPr>
              <a:t>- Un nouveau </a:t>
            </a:r>
            <a:r>
              <a:rPr lang="en-US" sz="5500" b="1" dirty="0" err="1">
                <a:solidFill>
                  <a:srgbClr val="0070C0"/>
                </a:solidFill>
                <a:latin typeface="Arial Rounded MT Bold" pitchFamily="34" charset="0"/>
              </a:rPr>
              <a:t>trajectrographe</a:t>
            </a:r>
            <a:r>
              <a:rPr lang="en-US" sz="5500" b="1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5500" b="1" dirty="0" smtClean="0">
                <a:solidFill>
                  <a:srgbClr val="0070C0"/>
                </a:solidFill>
                <a:latin typeface="Arial Rounded MT Bold" pitchFamily="34" charset="0"/>
              </a:rPr>
              <a:t>central</a:t>
            </a:r>
            <a:endParaRPr lang="en-US" sz="5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5307136" y="19376548"/>
            <a:ext cx="3996881" cy="3249914"/>
            <a:chOff x="18647890" y="24310065"/>
            <a:chExt cx="4949216" cy="49762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19903684" y="24316702"/>
              <a:ext cx="1832382" cy="3963422"/>
              <a:chOff x="1748654" y="1338339"/>
              <a:chExt cx="1832382" cy="3963422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748654" y="1338339"/>
                <a:ext cx="1832382" cy="3963422"/>
                <a:chOff x="2068862" y="1661041"/>
                <a:chExt cx="1832382" cy="3963422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 rot="159406">
                  <a:off x="2068862" y="166104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2095236" y="173603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39" name="Straight Connector 138"/>
              <p:cNvCxnSpPr>
                <a:endCxn id="142" idx="1"/>
              </p:cNvCxnSpPr>
              <p:nvPr/>
            </p:nvCxnSpPr>
            <p:spPr>
              <a:xfrm flipH="1">
                <a:off x="1775028" y="3357545"/>
                <a:ext cx="16561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19270646" y="24771841"/>
              <a:ext cx="1832382" cy="3963422"/>
              <a:chOff x="1748654" y="1338339"/>
              <a:chExt cx="1832382" cy="396342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748654" y="1338339"/>
                <a:ext cx="1832382" cy="3963422"/>
                <a:chOff x="2068862" y="1661041"/>
                <a:chExt cx="1832382" cy="3963422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 rot="159406">
                  <a:off x="2068862" y="166104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2095236" y="173603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31" name="Straight Connector 130"/>
              <p:cNvCxnSpPr>
                <a:endCxn id="134" idx="1"/>
              </p:cNvCxnSpPr>
              <p:nvPr/>
            </p:nvCxnSpPr>
            <p:spPr>
              <a:xfrm flipH="1">
                <a:off x="1775028" y="3357545"/>
                <a:ext cx="16561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18647890" y="25321832"/>
              <a:ext cx="1832382" cy="3963422"/>
              <a:chOff x="1748654" y="1338339"/>
              <a:chExt cx="1832382" cy="3963422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1748654" y="1338339"/>
                <a:ext cx="1832382" cy="3963422"/>
                <a:chOff x="2068862" y="1661041"/>
                <a:chExt cx="1832382" cy="3963422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 rot="159406">
                  <a:off x="2068862" y="166104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2095236" y="173603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26" name="Rectangle 125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3" name="Straight Connector 122"/>
              <p:cNvCxnSpPr>
                <a:endCxn id="126" idx="1"/>
              </p:cNvCxnSpPr>
              <p:nvPr/>
            </p:nvCxnSpPr>
            <p:spPr>
              <a:xfrm flipH="1">
                <a:off x="1775028" y="3357545"/>
                <a:ext cx="16561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 rot="10800000" flipV="1">
              <a:off x="21764724" y="24310065"/>
              <a:ext cx="1832382" cy="3963422"/>
              <a:chOff x="1748654" y="1338339"/>
              <a:chExt cx="1832382" cy="3963422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1748654" y="1338339"/>
                <a:ext cx="1832382" cy="3963422"/>
                <a:chOff x="2068862" y="1661041"/>
                <a:chExt cx="1832382" cy="3963422"/>
              </a:xfrm>
            </p:grpSpPr>
            <p:grpSp>
              <p:nvGrpSpPr>
                <p:cNvPr id="171" name="Group 170"/>
                <p:cNvGrpSpPr/>
                <p:nvPr/>
              </p:nvGrpSpPr>
              <p:grpSpPr>
                <a:xfrm rot="159406">
                  <a:off x="2068862" y="166104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75" name="Rectangle 174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2095236" y="173603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73" name="Rectangle 172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>
                <a:endCxn id="173" idx="1"/>
              </p:cNvCxnSpPr>
              <p:nvPr/>
            </p:nvCxnSpPr>
            <p:spPr>
              <a:xfrm flipH="1">
                <a:off x="1775028" y="3357545"/>
                <a:ext cx="16561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 rot="10800000" flipV="1">
              <a:off x="21141963" y="24787396"/>
              <a:ext cx="1832382" cy="3963422"/>
              <a:chOff x="1748654" y="1338339"/>
              <a:chExt cx="1832382" cy="3963422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1748654" y="1338339"/>
                <a:ext cx="1832382" cy="3963422"/>
                <a:chOff x="2068862" y="1661041"/>
                <a:chExt cx="1832382" cy="3963422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 rot="159406">
                  <a:off x="2068862" y="166104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67" name="Rectangle 166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2095236" y="173603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65" name="Rectangle 164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62" name="Straight Connector 161"/>
              <p:cNvCxnSpPr>
                <a:endCxn id="165" idx="1"/>
              </p:cNvCxnSpPr>
              <p:nvPr/>
            </p:nvCxnSpPr>
            <p:spPr>
              <a:xfrm flipH="1">
                <a:off x="1775028" y="3357545"/>
                <a:ext cx="16561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rot="10800000" flipV="1">
              <a:off x="20497608" y="25322873"/>
              <a:ext cx="1832382" cy="3963422"/>
              <a:chOff x="1748654" y="1338339"/>
              <a:chExt cx="1832382" cy="3963422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1748654" y="1338339"/>
                <a:ext cx="1832382" cy="3963422"/>
                <a:chOff x="2068862" y="1661041"/>
                <a:chExt cx="1832382" cy="3963422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 rot="159406">
                  <a:off x="2068862" y="166104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59" name="Rectangle 158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2095236" y="1736031"/>
                  <a:ext cx="1806008" cy="3888432"/>
                  <a:chOff x="2195736" y="1628800"/>
                  <a:chExt cx="1806008" cy="3888432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195736" y="1628800"/>
                    <a:ext cx="1800200" cy="3888432"/>
                  </a:xfrm>
                  <a:prstGeom prst="rect">
                    <a:avLst/>
                  </a:prstGeom>
                  <a:pattFill prst="narVer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Pie 4"/>
                  <p:cNvSpPr/>
                  <p:nvPr/>
                </p:nvSpPr>
                <p:spPr>
                  <a:xfrm>
                    <a:off x="3851919" y="3429000"/>
                    <a:ext cx="149825" cy="251247"/>
                  </a:xfrm>
                  <a:custGeom>
                    <a:avLst/>
                    <a:gdLst>
                      <a:gd name="connsiteX0" fmla="*/ 1224136 w 1224136"/>
                      <a:gd name="connsiteY0" fmla="*/ 576064 h 1152128"/>
                      <a:gd name="connsiteX1" fmla="*/ 612068 w 1224136"/>
                      <a:gd name="connsiteY1" fmla="*/ 1152128 h 1152128"/>
                      <a:gd name="connsiteX2" fmla="*/ 0 w 1224136"/>
                      <a:gd name="connsiteY2" fmla="*/ 576064 h 1152128"/>
                      <a:gd name="connsiteX3" fmla="*/ 612068 w 1224136"/>
                      <a:gd name="connsiteY3" fmla="*/ 0 h 1152128"/>
                      <a:gd name="connsiteX4" fmla="*/ 612068 w 1224136"/>
                      <a:gd name="connsiteY4" fmla="*/ 576064 h 1152128"/>
                      <a:gd name="connsiteX5" fmla="*/ 1224136 w 1224136"/>
                      <a:gd name="connsiteY5" fmla="*/ 576064 h 1152128"/>
                      <a:gd name="connsiteX0" fmla="*/ 612068 w 612068"/>
                      <a:gd name="connsiteY0" fmla="*/ 576064 h 1152128"/>
                      <a:gd name="connsiteX1" fmla="*/ 612068 w 612068"/>
                      <a:gd name="connsiteY1" fmla="*/ 1152128 h 1152128"/>
                      <a:gd name="connsiteX2" fmla="*/ 0 w 612068"/>
                      <a:gd name="connsiteY2" fmla="*/ 576064 h 1152128"/>
                      <a:gd name="connsiteX3" fmla="*/ 612068 w 612068"/>
                      <a:gd name="connsiteY3" fmla="*/ 0 h 1152128"/>
                      <a:gd name="connsiteX4" fmla="*/ 612068 w 612068"/>
                      <a:gd name="connsiteY4" fmla="*/ 576064 h 115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68" h="1152128">
                        <a:moveTo>
                          <a:pt x="612068" y="576064"/>
                        </a:moveTo>
                        <a:lnTo>
                          <a:pt x="612068" y="1152128"/>
                        </a:lnTo>
                        <a:cubicBezTo>
                          <a:pt x="274032" y="1152128"/>
                          <a:pt x="0" y="894215"/>
                          <a:pt x="0" y="576064"/>
                        </a:cubicBezTo>
                        <a:cubicBezTo>
                          <a:pt x="0" y="257913"/>
                          <a:pt x="274032" y="0"/>
                          <a:pt x="612068" y="0"/>
                        </a:cubicBezTo>
                        <a:lnTo>
                          <a:pt x="612068" y="5760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4" name="Straight Connector 153"/>
              <p:cNvCxnSpPr>
                <a:endCxn id="157" idx="1"/>
              </p:cNvCxnSpPr>
              <p:nvPr/>
            </p:nvCxnSpPr>
            <p:spPr>
              <a:xfrm flipH="1">
                <a:off x="1775028" y="3357545"/>
                <a:ext cx="16561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0" name="Group 179"/>
          <p:cNvGrpSpPr/>
          <p:nvPr/>
        </p:nvGrpSpPr>
        <p:grpSpPr>
          <a:xfrm>
            <a:off x="22412795" y="37318030"/>
            <a:ext cx="4576875" cy="2153375"/>
            <a:chOff x="1958887" y="1215573"/>
            <a:chExt cx="4894589" cy="2397753"/>
          </a:xfrm>
        </p:grpSpPr>
        <p:pic>
          <p:nvPicPr>
            <p:cNvPr id="199" name="Picture 2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24"/>
            <a:stretch/>
          </p:blipFill>
          <p:spPr bwMode="auto">
            <a:xfrm>
              <a:off x="1958887" y="1586564"/>
              <a:ext cx="4894589" cy="202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" name="Oval 199"/>
            <p:cNvSpPr/>
            <p:nvPr/>
          </p:nvSpPr>
          <p:spPr>
            <a:xfrm>
              <a:off x="3505135" y="181666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663473" y="209771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820817" y="2378762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991031" y="264793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4149369" y="292997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/>
            <p:cNvCxnSpPr/>
            <p:nvPr/>
          </p:nvCxnSpPr>
          <p:spPr>
            <a:xfrm>
              <a:off x="3351043" y="1215573"/>
              <a:ext cx="1143000" cy="2209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Straight Arrow Connector 180"/>
          <p:cNvCxnSpPr/>
          <p:nvPr/>
        </p:nvCxnSpPr>
        <p:spPr>
          <a:xfrm>
            <a:off x="23516783" y="36704810"/>
            <a:ext cx="200721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23516783" y="36153452"/>
            <a:ext cx="0" cy="5513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3788377" y="36554440"/>
            <a:ext cx="269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4351399" y="36303823"/>
            <a:ext cx="269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24632470" y="36654687"/>
            <a:ext cx="269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4065146" y="36259899"/>
            <a:ext cx="0" cy="29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4620408" y="36300690"/>
            <a:ext cx="4925" cy="353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3793118" y="36554440"/>
            <a:ext cx="0" cy="15037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24915709" y="36654687"/>
            <a:ext cx="0" cy="5012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24351399" y="36250566"/>
            <a:ext cx="0" cy="501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2235308" y="36088115"/>
            <a:ext cx="128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photo-electrons</a:t>
            </a:r>
            <a:endParaRPr lang="en-US" sz="2000" dirty="0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24069887" y="36250566"/>
            <a:ext cx="291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 rot="3600000">
            <a:off x="23092539" y="37345971"/>
            <a:ext cx="113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Track</a:t>
            </a:r>
            <a:endParaRPr lang="en-GB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25509139" y="18817491"/>
            <a:ext cx="1539054" cy="4785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V="1">
            <a:off x="26232245" y="19033515"/>
            <a:ext cx="1738174" cy="43204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n 72"/>
          <p:cNvSpPr/>
          <p:nvPr/>
        </p:nvSpPr>
        <p:spPr>
          <a:xfrm>
            <a:off x="16508139" y="30097374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Can 212"/>
          <p:cNvSpPr/>
          <p:nvPr/>
        </p:nvSpPr>
        <p:spPr>
          <a:xfrm>
            <a:off x="17162857" y="30097374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Can 213"/>
          <p:cNvSpPr/>
          <p:nvPr/>
        </p:nvSpPr>
        <p:spPr>
          <a:xfrm>
            <a:off x="17810929" y="30115195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Can 214"/>
          <p:cNvSpPr/>
          <p:nvPr/>
        </p:nvSpPr>
        <p:spPr>
          <a:xfrm>
            <a:off x="18452355" y="30127426"/>
            <a:ext cx="648072" cy="70826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Can 215"/>
          <p:cNvSpPr/>
          <p:nvPr/>
        </p:nvSpPr>
        <p:spPr>
          <a:xfrm>
            <a:off x="19100427" y="30145247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Can 216"/>
          <p:cNvSpPr/>
          <p:nvPr/>
        </p:nvSpPr>
        <p:spPr>
          <a:xfrm>
            <a:off x="16813063" y="30249414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Can 217"/>
          <p:cNvSpPr/>
          <p:nvPr/>
        </p:nvSpPr>
        <p:spPr>
          <a:xfrm>
            <a:off x="17467781" y="30249414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Can 220"/>
          <p:cNvSpPr/>
          <p:nvPr/>
        </p:nvSpPr>
        <p:spPr>
          <a:xfrm>
            <a:off x="17156211" y="30402758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Can 218"/>
          <p:cNvSpPr/>
          <p:nvPr/>
        </p:nvSpPr>
        <p:spPr>
          <a:xfrm>
            <a:off x="18115853" y="30267235"/>
            <a:ext cx="648072" cy="70826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Can 219"/>
          <p:cNvSpPr/>
          <p:nvPr/>
        </p:nvSpPr>
        <p:spPr>
          <a:xfrm>
            <a:off x="18757279" y="30279466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Can 221"/>
          <p:cNvSpPr/>
          <p:nvPr/>
        </p:nvSpPr>
        <p:spPr>
          <a:xfrm>
            <a:off x="17810929" y="30402758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Can 222"/>
          <p:cNvSpPr/>
          <p:nvPr/>
        </p:nvSpPr>
        <p:spPr>
          <a:xfrm>
            <a:off x="18459001" y="30420579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9" name="Straight Arrow Connector 228"/>
          <p:cNvCxnSpPr/>
          <p:nvPr/>
        </p:nvCxnSpPr>
        <p:spPr>
          <a:xfrm flipV="1">
            <a:off x="15500027" y="33405204"/>
            <a:ext cx="2586150" cy="12926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7810929" y="30402758"/>
            <a:ext cx="628960" cy="164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Oval 235"/>
          <p:cNvSpPr/>
          <p:nvPr/>
        </p:nvSpPr>
        <p:spPr>
          <a:xfrm>
            <a:off x="18124127" y="30258742"/>
            <a:ext cx="628960" cy="164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/>
          <p:cNvSpPr/>
          <p:nvPr/>
        </p:nvSpPr>
        <p:spPr>
          <a:xfrm>
            <a:off x="18471467" y="30127426"/>
            <a:ext cx="628960" cy="164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Explosion 1 244"/>
          <p:cNvSpPr/>
          <p:nvPr/>
        </p:nvSpPr>
        <p:spPr>
          <a:xfrm>
            <a:off x="18380347" y="32568306"/>
            <a:ext cx="761380" cy="761380"/>
          </a:xfrm>
          <a:prstGeom prst="irregularSeal1">
            <a:avLst/>
          </a:prstGeom>
          <a:solidFill>
            <a:schemeClr val="accent4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Explosion 1 243"/>
          <p:cNvSpPr/>
          <p:nvPr/>
        </p:nvSpPr>
        <p:spPr>
          <a:xfrm>
            <a:off x="18051015" y="32825630"/>
            <a:ext cx="761380" cy="761380"/>
          </a:xfrm>
          <a:prstGeom prst="irregularSeal1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Explosion 1 80"/>
          <p:cNvSpPr/>
          <p:nvPr/>
        </p:nvSpPr>
        <p:spPr>
          <a:xfrm>
            <a:off x="17756496" y="33084270"/>
            <a:ext cx="761380" cy="761380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8" name="Straight Arrow Connector 227"/>
          <p:cNvCxnSpPr>
            <a:stCxn id="237" idx="0"/>
          </p:cNvCxnSpPr>
          <p:nvPr/>
        </p:nvCxnSpPr>
        <p:spPr>
          <a:xfrm flipV="1">
            <a:off x="18785947" y="29369246"/>
            <a:ext cx="170464" cy="7581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flipV="1">
            <a:off x="18668379" y="29441254"/>
            <a:ext cx="0" cy="7581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flipV="1">
            <a:off x="18929963" y="29429038"/>
            <a:ext cx="242472" cy="77890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 flipV="1">
            <a:off x="18497915" y="29547170"/>
            <a:ext cx="170464" cy="7581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V="1">
            <a:off x="18380347" y="29619178"/>
            <a:ext cx="0" cy="7581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V="1">
            <a:off x="18209883" y="29691186"/>
            <a:ext cx="170464" cy="7581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flipV="1">
            <a:off x="18092315" y="29763194"/>
            <a:ext cx="0" cy="7581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Can 223"/>
          <p:cNvSpPr/>
          <p:nvPr/>
        </p:nvSpPr>
        <p:spPr>
          <a:xfrm>
            <a:off x="19100427" y="30432810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7" name="Straight Connector 246"/>
          <p:cNvCxnSpPr/>
          <p:nvPr/>
        </p:nvCxnSpPr>
        <p:spPr>
          <a:xfrm flipV="1">
            <a:off x="18086177" y="32383683"/>
            <a:ext cx="345528" cy="8226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 flipV="1">
            <a:off x="17829979" y="31464331"/>
            <a:ext cx="617838" cy="92170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17804283" y="30567498"/>
            <a:ext cx="490832" cy="93493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25509139" y="23063348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12 planes of 5 x 5 m</a:t>
            </a:r>
            <a:r>
              <a:rPr lang="en-GB" sz="3200" baseline="30000" dirty="0" smtClean="0"/>
              <a:t>2</a:t>
            </a:r>
          </a:p>
        </p:txBody>
      </p:sp>
      <p:sp>
        <p:nvSpPr>
          <p:cNvPr id="318" name="Text Box 6"/>
          <p:cNvSpPr txBox="1">
            <a:spLocks noChangeArrowheads="1"/>
          </p:cNvSpPr>
          <p:nvPr/>
        </p:nvSpPr>
        <p:spPr bwMode="auto">
          <a:xfrm>
            <a:off x="15668015" y="16291694"/>
            <a:ext cx="66159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Aim: </a:t>
            </a:r>
            <a:r>
              <a:rPr lang="en-US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Development of </a:t>
            </a:r>
            <a:r>
              <a:rPr lang="en-US" sz="25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a new large tracker for all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charged particles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500" b="1" i="1" dirty="0" smtClean="0">
                <a:solidFill>
                  <a:srgbClr val="0070C0"/>
                </a:solidFill>
                <a:latin typeface="Arial Rounded MT Bold" pitchFamily="34" charset="0"/>
              </a:rPr>
              <a:t>Objectif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: Développement d’un nouveau </a:t>
            </a:r>
            <a:r>
              <a:rPr lang="fr-FR" sz="2500" dirty="0" err="1" smtClean="0">
                <a:solidFill>
                  <a:srgbClr val="0070C0"/>
                </a:solidFill>
                <a:latin typeface="Arial Rounded MT Bold" pitchFamily="34" charset="0"/>
              </a:rPr>
              <a:t>trajectographe</a:t>
            </a: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 pour toutes les particules chargés. </a:t>
            </a:r>
            <a:endParaRPr lang="fr-FR" sz="2500" dirty="0">
              <a:latin typeface="Arial Rounded MT Bold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500" dirty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Text Box 6"/>
          <p:cNvSpPr txBox="1">
            <a:spLocks noChangeArrowheads="1"/>
          </p:cNvSpPr>
          <p:nvPr/>
        </p:nvSpPr>
        <p:spPr bwMode="auto">
          <a:xfrm>
            <a:off x="22563931" y="16312763"/>
            <a:ext cx="675485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Requirements:  </a:t>
            </a:r>
            <a:r>
              <a:rPr lang="en-US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high resolution (60 </a:t>
            </a:r>
            <a:r>
              <a:rPr lang="en-US" sz="25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m), very </a:t>
            </a:r>
            <a:r>
              <a:rPr lang="en-US" sz="25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low mass, fast (40 </a:t>
            </a:r>
            <a:r>
              <a:rPr lang="en-US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MHz</a:t>
            </a:r>
            <a:r>
              <a:rPr lang="en-US" sz="25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) readout, cost </a:t>
            </a:r>
            <a:r>
              <a:rPr lang="en-US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effective</a:t>
            </a:r>
            <a:endParaRPr lang="en-US" sz="2500" dirty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500" b="1" i="1" dirty="0" smtClean="0">
                <a:solidFill>
                  <a:srgbClr val="0070C0"/>
                </a:solidFill>
                <a:latin typeface="Arial Rounded MT Bold" pitchFamily="34" charset="0"/>
              </a:rPr>
              <a:t>Besoin</a:t>
            </a:r>
            <a:r>
              <a:rPr lang="fr-FR" sz="2500" i="1" dirty="0" smtClean="0">
                <a:solidFill>
                  <a:srgbClr val="0070C0"/>
                </a:solidFill>
                <a:latin typeface="Arial Rounded MT Bold" pitchFamily="34" charset="0"/>
              </a:rPr>
              <a:t>s</a:t>
            </a: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: haute résolution spatiale (60 </a:t>
            </a:r>
            <a:r>
              <a:rPr lang="fr-FR" sz="2500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m), construction très légère, lecture rapide (40 MHz), économique</a:t>
            </a:r>
            <a:endParaRPr lang="fr-FR" sz="2500" dirty="0">
              <a:latin typeface="Arial Rounded MT Bold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15706847" y="24311584"/>
            <a:ext cx="657707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Scintillating fibres are an almost ideal solution for this challenge, but we need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Very thin fibres (250 </a:t>
            </a:r>
            <a:r>
              <a:rPr lang="en-GB" sz="25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GB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m Ø)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2.4 M pieces, about 7000 km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Precisely arranged in layers</a:t>
            </a:r>
            <a:endParaRPr lang="en-GB" sz="2500" dirty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22283920" y="24284582"/>
            <a:ext cx="74260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Les fibres scintillantes représentent une solution presque idéale, mais il nous faut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des fibres très fines (250 </a:t>
            </a:r>
            <a:r>
              <a:rPr lang="fr-FR" sz="2500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m Ø)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2.4 M de pièces pour une longueur totale de 7000 km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un arrangement précis en couches</a:t>
            </a:r>
            <a:endParaRPr lang="fr-FR" sz="25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1025" name="Rectangle 1024"/>
          <p:cNvSpPr/>
          <p:nvPr/>
        </p:nvSpPr>
        <p:spPr>
          <a:xfrm>
            <a:off x="15774432" y="26559221"/>
            <a:ext cx="8078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How to detect the scintillation light ? </a:t>
            </a:r>
            <a:endParaRPr lang="en-GB" sz="2400" dirty="0"/>
          </a:p>
        </p:txBody>
      </p:sp>
      <p:sp>
        <p:nvSpPr>
          <p:cNvPr id="325" name="Rectangle 324"/>
          <p:cNvSpPr/>
          <p:nvPr/>
        </p:nvSpPr>
        <p:spPr>
          <a:xfrm>
            <a:off x="22255152" y="27164902"/>
            <a:ext cx="8078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Comment détecter la  lumière scintillante ? 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07780" y="29943787"/>
            <a:ext cx="144074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Picture 6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3147518" y="29944043"/>
            <a:ext cx="143016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TextBox 332"/>
          <p:cNvSpPr txBox="1"/>
          <p:nvPr/>
        </p:nvSpPr>
        <p:spPr>
          <a:xfrm>
            <a:off x="24272316" y="28317030"/>
            <a:ext cx="382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 Rounded MT Bold" pitchFamily="34" charset="0"/>
              </a:rPr>
              <a:t>Il nous faut une caméra digitale assez spéciale</a:t>
            </a:r>
            <a:endParaRPr lang="fr-FR" sz="24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334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4508" y="29941530"/>
            <a:ext cx="144074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" name="Picture 6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6014246" y="29941786"/>
            <a:ext cx="143016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52774" y="29939207"/>
            <a:ext cx="144074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80421" y="29939207"/>
            <a:ext cx="1440741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" name="Heart 338"/>
          <p:cNvSpPr/>
          <p:nvPr/>
        </p:nvSpPr>
        <p:spPr>
          <a:xfrm rot="16447921">
            <a:off x="23025127" y="29920373"/>
            <a:ext cx="2663534" cy="103209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38" name="Straight Arrow Connector 1037"/>
          <p:cNvCxnSpPr/>
          <p:nvPr/>
        </p:nvCxnSpPr>
        <p:spPr>
          <a:xfrm>
            <a:off x="20280421" y="29619178"/>
            <a:ext cx="851886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24040336" y="2925658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5m</a:t>
            </a:r>
            <a:endParaRPr lang="en-GB" sz="1800" dirty="0"/>
          </a:p>
        </p:txBody>
      </p:sp>
      <p:cxnSp>
        <p:nvCxnSpPr>
          <p:cNvPr id="1041" name="Straight Connector 1040"/>
          <p:cNvCxnSpPr/>
          <p:nvPr/>
        </p:nvCxnSpPr>
        <p:spPr>
          <a:xfrm>
            <a:off x="23846787" y="29774040"/>
            <a:ext cx="199899" cy="666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24683143" y="29763540"/>
            <a:ext cx="199899" cy="666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20313656" y="30509482"/>
            <a:ext cx="3864298" cy="83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itchFamily="34" charset="0"/>
              </a:rPr>
              <a:t>A 5 m long array of 20000 </a:t>
            </a:r>
            <a:r>
              <a:rPr lang="en-GB" sz="2400" dirty="0" err="1" smtClean="0">
                <a:latin typeface="Arial Rounded MT Bold" pitchFamily="34" charset="0"/>
              </a:rPr>
              <a:t>SiPM</a:t>
            </a:r>
            <a:r>
              <a:rPr lang="en-GB" sz="2400" dirty="0" smtClean="0">
                <a:latin typeface="Arial Rounded MT Bold" pitchFamily="34" charset="0"/>
              </a:rPr>
              <a:t> ‘pixels’</a:t>
            </a:r>
            <a:endParaRPr lang="en-GB" sz="2400" dirty="0">
              <a:latin typeface="Arial Rounded MT Bold" pitchFamily="34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25077090" y="30477270"/>
            <a:ext cx="44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Une</a:t>
            </a:r>
            <a:r>
              <a:rPr lang="en-GB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matrice</a:t>
            </a:r>
            <a:r>
              <a:rPr lang="en-GB" sz="2400" dirty="0" smtClean="0">
                <a:solidFill>
                  <a:srgbClr val="0070C0"/>
                </a:solidFill>
                <a:latin typeface="Arial Rounded MT Bold" pitchFamily="34" charset="0"/>
              </a:rPr>
              <a:t> de 5 m de long avec 20000 pixels </a:t>
            </a:r>
            <a:r>
              <a:rPr lang="en-GB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SiPM</a:t>
            </a:r>
            <a:endParaRPr lang="en-GB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1043" name="Oval 1042"/>
          <p:cNvSpPr/>
          <p:nvPr/>
        </p:nvSpPr>
        <p:spPr>
          <a:xfrm>
            <a:off x="23105950" y="29864562"/>
            <a:ext cx="576116" cy="576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5" name="Straight Arrow Connector 1044"/>
          <p:cNvCxnSpPr>
            <a:stCxn id="1043" idx="5"/>
          </p:cNvCxnSpPr>
          <p:nvPr/>
        </p:nvCxnSpPr>
        <p:spPr>
          <a:xfrm>
            <a:off x="23597696" y="30356308"/>
            <a:ext cx="580258" cy="23851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/>
          <p:cNvSpPr/>
          <p:nvPr/>
        </p:nvSpPr>
        <p:spPr>
          <a:xfrm flipV="1">
            <a:off x="28000341" y="33464960"/>
            <a:ext cx="1066268" cy="22299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2" name="Straight Connector 191"/>
          <p:cNvCxnSpPr/>
          <p:nvPr/>
        </p:nvCxnSpPr>
        <p:spPr>
          <a:xfrm>
            <a:off x="23793118" y="35517829"/>
            <a:ext cx="0" cy="1980303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24072180" y="35490150"/>
            <a:ext cx="26070" cy="1899889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4351399" y="35517829"/>
            <a:ext cx="0" cy="1980303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24605581" y="35517829"/>
            <a:ext cx="12691" cy="1980303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24893160" y="35517829"/>
            <a:ext cx="0" cy="1948893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TextBox 375"/>
          <p:cNvSpPr txBox="1"/>
          <p:nvPr/>
        </p:nvSpPr>
        <p:spPr>
          <a:xfrm>
            <a:off x="15920689" y="38878140"/>
            <a:ext cx="6955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 Rounded MT Bold" pitchFamily="34" charset="0"/>
              </a:rPr>
              <a:t>Notre ‘caméra digitale’</a:t>
            </a:r>
          </a:p>
          <a:p>
            <a:pPr marL="361950" indent="-3619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5 m de long, 1.5 mm de large</a:t>
            </a:r>
          </a:p>
          <a:p>
            <a:pPr marL="361950" indent="-3619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Seulement 20000 pixels (0.25 x 1.5 mm</a:t>
            </a:r>
            <a:r>
              <a:rPr lang="fr-FR" sz="2400" baseline="30000" dirty="0" smtClean="0">
                <a:solidFill>
                  <a:srgbClr val="0070C0"/>
                </a:solidFill>
                <a:latin typeface="Arial Rounded MT Bold" pitchFamily="34" charset="0"/>
              </a:rPr>
              <a:t>2</a:t>
            </a: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)</a:t>
            </a:r>
          </a:p>
          <a:p>
            <a:pPr marL="361950" indent="-3619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Amplifie le signal par 1 million</a:t>
            </a:r>
          </a:p>
          <a:p>
            <a:pPr marL="361950" indent="-3619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Capable de voir  les photons individuels</a:t>
            </a:r>
          </a:p>
          <a:p>
            <a:pPr marL="361950" indent="-3619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40 million de photons par seconde</a:t>
            </a:r>
          </a:p>
          <a:p>
            <a:pPr marL="361950" indent="-3619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Supporte la radiation du LHC</a:t>
            </a:r>
          </a:p>
          <a:p>
            <a:pPr marL="361950" indent="-3619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Arial Rounded MT Bold" pitchFamily="34" charset="0"/>
              </a:rPr>
              <a:t>Fonctionne a -40°C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0497" y="18920256"/>
            <a:ext cx="7734426" cy="51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Curved Left Arrow 100"/>
          <p:cNvSpPr/>
          <p:nvPr/>
        </p:nvSpPr>
        <p:spPr>
          <a:xfrm rot="6043126">
            <a:off x="21695501" y="20489325"/>
            <a:ext cx="1203559" cy="5914246"/>
          </a:xfrm>
          <a:prstGeom prst="curvedLeftArrow">
            <a:avLst>
              <a:gd name="adj1" fmla="val 20604"/>
              <a:gd name="adj2" fmla="val 71395"/>
              <a:gd name="adj3" fmla="val 568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53661" y="20691185"/>
            <a:ext cx="60214" cy="16745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Rectangle 258"/>
          <p:cNvSpPr/>
          <p:nvPr/>
        </p:nvSpPr>
        <p:spPr>
          <a:xfrm>
            <a:off x="19918761" y="20691185"/>
            <a:ext cx="60214" cy="16745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60"/>
          <p:cNvSpPr/>
          <p:nvPr/>
        </p:nvSpPr>
        <p:spPr>
          <a:xfrm>
            <a:off x="20105819" y="20684182"/>
            <a:ext cx="60214" cy="16745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2818244" y="32458478"/>
            <a:ext cx="5952019" cy="33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6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0625145" y="32448954"/>
            <a:ext cx="3131224" cy="33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4645043" y="34300044"/>
            <a:ext cx="252000" cy="133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Oval 263"/>
          <p:cNvSpPr/>
          <p:nvPr/>
        </p:nvSpPr>
        <p:spPr>
          <a:xfrm>
            <a:off x="20280421" y="33532591"/>
            <a:ext cx="1246867" cy="25171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Can 259"/>
          <p:cNvSpPr/>
          <p:nvPr/>
        </p:nvSpPr>
        <p:spPr>
          <a:xfrm>
            <a:off x="19416925" y="30305350"/>
            <a:ext cx="648072" cy="7082668"/>
          </a:xfrm>
          <a:prstGeom prst="can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/>
          <p:cNvSpPr/>
          <p:nvPr/>
        </p:nvSpPr>
        <p:spPr>
          <a:xfrm>
            <a:off x="28313724" y="32071093"/>
            <a:ext cx="1246867" cy="25171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Block Arc 270"/>
          <p:cNvSpPr/>
          <p:nvPr/>
        </p:nvSpPr>
        <p:spPr>
          <a:xfrm rot="9010488">
            <a:off x="25811347" y="32786583"/>
            <a:ext cx="3673258" cy="3930880"/>
          </a:xfrm>
          <a:prstGeom prst="blockArc">
            <a:avLst>
              <a:gd name="adj1" fmla="val 10800000"/>
              <a:gd name="adj2" fmla="val 18575167"/>
              <a:gd name="adj3" fmla="val 229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2" name="AutoShape 57"/>
          <p:cNvSpPr>
            <a:spLocks noChangeArrowheads="1"/>
          </p:cNvSpPr>
          <p:nvPr/>
        </p:nvSpPr>
        <p:spPr bwMode="auto">
          <a:xfrm>
            <a:off x="522363" y="12965699"/>
            <a:ext cx="14525625" cy="29320887"/>
          </a:xfrm>
          <a:prstGeom prst="bevel">
            <a:avLst>
              <a:gd name="adj" fmla="val 1375"/>
            </a:avLst>
          </a:prstGeom>
          <a:gradFill rotWithShape="1">
            <a:gsLst>
              <a:gs pos="0">
                <a:srgbClr val="3161AB"/>
              </a:gs>
              <a:gs pos="100000">
                <a:srgbClr val="B6D8B8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EEECE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58"/>
          <p:cNvSpPr>
            <a:spLocks noChangeArrowheads="1"/>
          </p:cNvSpPr>
          <p:nvPr/>
        </p:nvSpPr>
        <p:spPr bwMode="auto">
          <a:xfrm>
            <a:off x="697493" y="13159740"/>
            <a:ext cx="14159995" cy="28940760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5" name="Picture 59" descr="P522447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396" y="22122768"/>
            <a:ext cx="13823455" cy="1362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76" name="Text Box 60"/>
          <p:cNvSpPr txBox="1">
            <a:spLocks noChangeArrowheads="1"/>
          </p:cNvSpPr>
          <p:nvPr/>
        </p:nvSpPr>
        <p:spPr bwMode="auto">
          <a:xfrm>
            <a:off x="792743" y="13270552"/>
            <a:ext cx="14120812" cy="15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The ATLAS-ALFA detector system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5500" b="1" dirty="0">
                <a:solidFill>
                  <a:srgbClr val="0070C0"/>
                </a:solidFill>
                <a:latin typeface="Arial Rounded MT Bold" pitchFamily="34" charset="0"/>
              </a:rPr>
              <a:t>Le système de détection </a:t>
            </a:r>
            <a:r>
              <a:rPr lang="fr-FR" sz="5500" b="1" dirty="0" smtClean="0">
                <a:solidFill>
                  <a:srgbClr val="0070C0"/>
                </a:solidFill>
                <a:latin typeface="Arial Rounded MT Bold" pitchFamily="34" charset="0"/>
              </a:rPr>
              <a:t>ATLAS-ALFA</a:t>
            </a:r>
            <a:endParaRPr kumimoji="0" lang="en-US" sz="5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77" name="Text Box 65"/>
          <p:cNvSpPr txBox="1">
            <a:spLocks noChangeArrowheads="1"/>
          </p:cNvSpPr>
          <p:nvPr/>
        </p:nvSpPr>
        <p:spPr bwMode="auto">
          <a:xfrm>
            <a:off x="9920198" y="23159251"/>
            <a:ext cx="4623105" cy="189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Edgeless  tracking detector: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Scintillating fibers are fully active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already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at  ~20 </a:t>
            </a:r>
            <a:r>
              <a:rPr kumimoji="0" lang="el-GR" sz="25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μ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m from the edge.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78" name="Text Box 67"/>
          <p:cNvSpPr txBox="1">
            <a:spLocks noChangeArrowheads="1"/>
          </p:cNvSpPr>
          <p:nvPr/>
        </p:nvSpPr>
        <p:spPr bwMode="auto">
          <a:xfrm>
            <a:off x="881396" y="36218483"/>
            <a:ext cx="5902703" cy="52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Fiber staggering: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To improve detector resolution the 1280 aluminized squared scintillating are arranged in staggered layers.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fr-FR" sz="2500" b="1" i="1" dirty="0" smtClean="0">
              <a:solidFill>
                <a:srgbClr val="0070C0"/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500" b="1" i="1" dirty="0">
                <a:solidFill>
                  <a:srgbClr val="0070C0"/>
                </a:solidFill>
                <a:latin typeface="Arial Rounded MT Bold"/>
              </a:rPr>
              <a:t>Décalage des </a:t>
            </a:r>
            <a:r>
              <a:rPr lang="fr-FR" sz="2500" b="1" i="1" dirty="0" smtClean="0">
                <a:solidFill>
                  <a:srgbClr val="0070C0"/>
                </a:solidFill>
                <a:latin typeface="Arial Rounded MT Bold"/>
              </a:rPr>
              <a:t>fibres: </a:t>
            </a: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500" dirty="0">
                <a:solidFill>
                  <a:srgbClr val="0070C0"/>
                </a:solidFill>
                <a:latin typeface="Arial Rounded MT Bold"/>
              </a:rPr>
              <a:t>Pour améliorer la </a:t>
            </a:r>
            <a:r>
              <a:rPr lang="fr-FR" sz="2500" dirty="0" smtClean="0">
                <a:solidFill>
                  <a:srgbClr val="0070C0"/>
                </a:solidFill>
                <a:latin typeface="Arial Rounded MT Bold"/>
              </a:rPr>
              <a:t>résolution</a:t>
            </a:r>
            <a:r>
              <a:rPr lang="fr-FR" sz="2800" dirty="0"/>
              <a:t> </a:t>
            </a:r>
            <a:r>
              <a:rPr lang="fr-FR" sz="2500" dirty="0" smtClean="0">
                <a:solidFill>
                  <a:srgbClr val="0070C0"/>
                </a:solidFill>
                <a:latin typeface="Arial Rounded MT Bold"/>
              </a:rPr>
              <a:t>du </a:t>
            </a:r>
            <a:r>
              <a:rPr lang="fr-FR" sz="2500" dirty="0">
                <a:solidFill>
                  <a:srgbClr val="0070C0"/>
                </a:solidFill>
                <a:latin typeface="Arial Rounded MT Bold"/>
              </a:rPr>
              <a:t>détecteur, </a:t>
            </a:r>
            <a:r>
              <a:rPr lang="fr-FR" sz="2500" dirty="0" smtClean="0">
                <a:solidFill>
                  <a:srgbClr val="0070C0"/>
                </a:solidFill>
                <a:latin typeface="Arial Rounded MT Bold"/>
              </a:rPr>
              <a:t>les </a:t>
            </a:r>
            <a:r>
              <a:rPr lang="fr-FR" sz="2500" dirty="0">
                <a:solidFill>
                  <a:srgbClr val="0070C0"/>
                </a:solidFill>
                <a:latin typeface="Arial Rounded MT Bold"/>
              </a:rPr>
              <a:t>couches </a:t>
            </a:r>
            <a:r>
              <a:rPr lang="fr-FR" sz="2500" dirty="0" smtClean="0">
                <a:solidFill>
                  <a:srgbClr val="0070C0"/>
                </a:solidFill>
                <a:latin typeface="Arial Rounded MT Bold"/>
              </a:rPr>
              <a:t>successives de 1280 fibres </a:t>
            </a:r>
            <a:r>
              <a:rPr lang="fr-FR" sz="2500" dirty="0" err="1" smtClean="0">
                <a:solidFill>
                  <a:srgbClr val="0070C0"/>
                </a:solidFill>
                <a:latin typeface="Arial Rounded MT Bold"/>
              </a:rPr>
              <a:t>aluminisées</a:t>
            </a:r>
            <a:r>
              <a:rPr lang="fr-FR" sz="2500" dirty="0" smtClean="0">
                <a:solidFill>
                  <a:srgbClr val="0070C0"/>
                </a:solidFill>
                <a:latin typeface="Arial Rounded MT Bold"/>
              </a:rPr>
              <a:t> sont </a:t>
            </a:r>
            <a:r>
              <a:rPr lang="fr-FR" sz="2500" dirty="0">
                <a:solidFill>
                  <a:srgbClr val="0070C0"/>
                </a:solidFill>
                <a:latin typeface="Arial Rounded MT Bold"/>
              </a:rPr>
              <a:t>décalées</a:t>
            </a:r>
            <a:endParaRPr lang="fr-FR" sz="2800" dirty="0"/>
          </a:p>
        </p:txBody>
      </p:sp>
      <p:sp>
        <p:nvSpPr>
          <p:cNvPr id="280" name="Rectangle 71"/>
          <p:cNvSpPr>
            <a:spLocks noChangeArrowheads="1"/>
          </p:cNvSpPr>
          <p:nvPr/>
        </p:nvSpPr>
        <p:spPr bwMode="auto">
          <a:xfrm>
            <a:off x="9997901" y="29710755"/>
            <a:ext cx="10001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Rectangle 72"/>
          <p:cNvSpPr>
            <a:spLocks noChangeArrowheads="1"/>
          </p:cNvSpPr>
          <p:nvPr/>
        </p:nvSpPr>
        <p:spPr bwMode="auto">
          <a:xfrm>
            <a:off x="10367788" y="30144142"/>
            <a:ext cx="99853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Rectangle 73"/>
          <p:cNvSpPr>
            <a:spLocks noChangeArrowheads="1"/>
          </p:cNvSpPr>
          <p:nvPr/>
        </p:nvSpPr>
        <p:spPr bwMode="auto">
          <a:xfrm>
            <a:off x="9610551" y="30618805"/>
            <a:ext cx="2295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74"/>
          <p:cNvSpPr>
            <a:spLocks noChangeArrowheads="1"/>
          </p:cNvSpPr>
          <p:nvPr/>
        </p:nvSpPr>
        <p:spPr bwMode="auto">
          <a:xfrm>
            <a:off x="9915351" y="31201417"/>
            <a:ext cx="250983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Rectangle 75"/>
          <p:cNvSpPr>
            <a:spLocks noChangeArrowheads="1"/>
          </p:cNvSpPr>
          <p:nvPr/>
        </p:nvSpPr>
        <p:spPr bwMode="auto">
          <a:xfrm>
            <a:off x="9031113" y="29380555"/>
            <a:ext cx="99853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" name="Picture 6" descr="https://encrypted-tbn3.gstatic.com/images?q=tbn:ANd9GcQSUwNv0AIuZeuT6M6wI3oqeeM-yRzM315ffdb6r-HQlkwZogAr4Jueumh3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20" y="40304416"/>
            <a:ext cx="1620712" cy="1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" name="Text Box 6"/>
          <p:cNvSpPr txBox="1">
            <a:spLocks noChangeArrowheads="1"/>
          </p:cNvSpPr>
          <p:nvPr/>
        </p:nvSpPr>
        <p:spPr bwMode="auto">
          <a:xfrm>
            <a:off x="969787" y="14995550"/>
            <a:ext cx="66159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Aim: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Measure the absolute luminosity independent from beam parameters.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500" b="1" i="1" dirty="0">
                <a:solidFill>
                  <a:srgbClr val="0070C0"/>
                </a:solidFill>
                <a:latin typeface="Arial Rounded MT Bold" pitchFamily="34" charset="0"/>
              </a:rPr>
              <a:t>Objectif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: Mesurer la luminosité absolue indépendamment des paramètres du faisceau</a:t>
            </a:r>
            <a:r>
              <a:rPr lang="fr-FR" sz="2500" dirty="0">
                <a:solidFill>
                  <a:srgbClr val="000000"/>
                </a:solidFill>
                <a:latin typeface="Arial Rounded MT Bold" pitchFamily="34" charset="0"/>
              </a:rPr>
              <a:t>.</a:t>
            </a:r>
            <a:endParaRPr lang="fr-FR" sz="2500" dirty="0">
              <a:latin typeface="Arial Rounded MT Bold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500" dirty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Text Box 6"/>
          <p:cNvSpPr txBox="1">
            <a:spLocks noChangeArrowheads="1"/>
          </p:cNvSpPr>
          <p:nvPr/>
        </p:nvSpPr>
        <p:spPr bwMode="auto">
          <a:xfrm>
            <a:off x="7853149" y="14995550"/>
            <a:ext cx="675485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Need: </a:t>
            </a:r>
            <a:r>
              <a:rPr lang="en-US" sz="25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Edgeless tracking detector very close to the </a:t>
            </a:r>
            <a:r>
              <a:rPr lang="en-US" sz="25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beam </a:t>
            </a:r>
            <a:r>
              <a:rPr lang="en-US" sz="25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at large distance from the interaction point.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500" b="1" i="1" dirty="0">
                <a:solidFill>
                  <a:srgbClr val="0070C0"/>
                </a:solidFill>
                <a:latin typeface="Arial Rounded MT Bold" pitchFamily="34" charset="0"/>
              </a:rPr>
              <a:t>Besoin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: </a:t>
            </a:r>
            <a:r>
              <a:rPr lang="fr-FR" sz="2500" dirty="0" err="1">
                <a:solidFill>
                  <a:srgbClr val="0070C0"/>
                </a:solidFill>
                <a:latin typeface="Arial Rounded MT Bold" pitchFamily="34" charset="0"/>
              </a:rPr>
              <a:t>trajectographe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 sans zone inactive au bord, très proche du faisceau et à grande distance du point d'interaction.</a:t>
            </a:r>
            <a:endParaRPr lang="fr-FR" sz="2500" dirty="0">
              <a:latin typeface="Arial Rounded MT Bold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Text Box 48"/>
          <p:cNvSpPr txBox="1">
            <a:spLocks noChangeArrowheads="1"/>
          </p:cNvSpPr>
          <p:nvPr/>
        </p:nvSpPr>
        <p:spPr bwMode="auto">
          <a:xfrm>
            <a:off x="872512" y="23159251"/>
            <a:ext cx="3931844" cy="278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Roman Pots: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Metallic vessel  separating the detector from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ultra-high beam vacuum.</a:t>
            </a:r>
          </a:p>
        </p:txBody>
      </p:sp>
      <p:pic>
        <p:nvPicPr>
          <p:cNvPr id="293" name="Picture 37" descr="Roman Pot from side2 poster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760" y="19758246"/>
            <a:ext cx="2586038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4" name="Picture 38" descr="Roman Pot from side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935" y="20331334"/>
            <a:ext cx="25844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5" name="Picture 39" descr="Roman Pot from side2 poster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120935" y="18124709"/>
            <a:ext cx="25844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6" name="Picture 40" descr="Roman Pot from side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128873" y="17570671"/>
            <a:ext cx="25844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7" name="Picture 41" descr="Detector from side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0198" y="19742371"/>
            <a:ext cx="257968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98" name="Oval 42"/>
          <p:cNvSpPr>
            <a:spLocks noChangeArrowheads="1"/>
          </p:cNvSpPr>
          <p:nvPr/>
        </p:nvSpPr>
        <p:spPr bwMode="auto">
          <a:xfrm>
            <a:off x="2268448" y="19213734"/>
            <a:ext cx="381000" cy="1155700"/>
          </a:xfrm>
          <a:prstGeom prst="ellipse">
            <a:avLst/>
          </a:prstGeom>
          <a:gradFill rotWithShape="0">
            <a:gsLst>
              <a:gs pos="0">
                <a:srgbClr val="808080">
                  <a:gamma/>
                  <a:tint val="20000"/>
                  <a:invGamma/>
                </a:srgbClr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28575" algn="in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Oval 43"/>
          <p:cNvSpPr>
            <a:spLocks noChangeArrowheads="1"/>
          </p:cNvSpPr>
          <p:nvPr/>
        </p:nvSpPr>
        <p:spPr bwMode="auto">
          <a:xfrm>
            <a:off x="12669748" y="19220084"/>
            <a:ext cx="381000" cy="1152525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rgbClr val="808080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in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0" name="AutoShape 44"/>
          <p:cNvCxnSpPr>
            <a:cxnSpLocks noChangeShapeType="1"/>
          </p:cNvCxnSpPr>
          <p:nvPr/>
        </p:nvCxnSpPr>
        <p:spPr bwMode="auto">
          <a:xfrm>
            <a:off x="2441485" y="19220084"/>
            <a:ext cx="10418763" cy="1270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01" name="AutoShape 45"/>
          <p:cNvCxnSpPr>
            <a:cxnSpLocks noChangeShapeType="1"/>
          </p:cNvCxnSpPr>
          <p:nvPr/>
        </p:nvCxnSpPr>
        <p:spPr bwMode="auto">
          <a:xfrm>
            <a:off x="2454185" y="20363084"/>
            <a:ext cx="10401300" cy="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302" name="Picture 46" descr="Detector from side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880510" y="17710371"/>
            <a:ext cx="25781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304" name="AutoShape 47"/>
          <p:cNvCxnSpPr>
            <a:cxnSpLocks noChangeShapeType="1"/>
          </p:cNvCxnSpPr>
          <p:nvPr/>
        </p:nvCxnSpPr>
        <p:spPr bwMode="auto">
          <a:xfrm>
            <a:off x="2295435" y="19866196"/>
            <a:ext cx="10272713" cy="125413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305" name="Text Box 49"/>
          <p:cNvSpPr txBox="1">
            <a:spLocks noChangeArrowheads="1"/>
          </p:cNvSpPr>
          <p:nvPr/>
        </p:nvSpPr>
        <p:spPr bwMode="auto">
          <a:xfrm>
            <a:off x="3096583" y="17936669"/>
            <a:ext cx="9223375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Beam pipe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Tube 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de faisceau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6" name="Text Box 50"/>
          <p:cNvSpPr txBox="1">
            <a:spLocks noChangeArrowheads="1"/>
          </p:cNvSpPr>
          <p:nvPr/>
        </p:nvSpPr>
        <p:spPr bwMode="auto">
          <a:xfrm>
            <a:off x="5974294" y="21293062"/>
            <a:ext cx="3548062" cy="10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Garage position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La position de garage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7" name="Text Box 51"/>
          <p:cNvSpPr txBox="1">
            <a:spLocks noChangeArrowheads="1"/>
          </p:cNvSpPr>
          <p:nvPr/>
        </p:nvSpPr>
        <p:spPr bwMode="auto">
          <a:xfrm>
            <a:off x="5794285" y="20428965"/>
            <a:ext cx="401478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Measuring position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Position de </a:t>
            </a:r>
            <a:r>
              <a:rPr lang="en-US" sz="2500" dirty="0" err="1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mesure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cxnSp>
        <p:nvCxnSpPr>
          <p:cNvPr id="309" name="AutoShape 52"/>
          <p:cNvCxnSpPr>
            <a:cxnSpLocks noChangeShapeType="1"/>
          </p:cNvCxnSpPr>
          <p:nvPr/>
        </p:nvCxnSpPr>
        <p:spPr bwMode="auto">
          <a:xfrm flipH="1" flipV="1">
            <a:off x="5010060" y="20515484"/>
            <a:ext cx="1114425" cy="317499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10" name="AutoShape 53"/>
          <p:cNvCxnSpPr>
            <a:cxnSpLocks noChangeShapeType="1"/>
          </p:cNvCxnSpPr>
          <p:nvPr/>
        </p:nvCxnSpPr>
        <p:spPr bwMode="auto">
          <a:xfrm flipV="1">
            <a:off x="9340760" y="20582160"/>
            <a:ext cx="1285875" cy="350861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11" name="AutoShape 54"/>
          <p:cNvCxnSpPr>
            <a:cxnSpLocks noChangeShapeType="1"/>
          </p:cNvCxnSpPr>
          <p:nvPr/>
        </p:nvCxnSpPr>
        <p:spPr bwMode="auto">
          <a:xfrm flipH="1" flipV="1">
            <a:off x="5397411" y="21575935"/>
            <a:ext cx="1005393" cy="136524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312" name="AutoShape 52"/>
          <p:cNvCxnSpPr>
            <a:cxnSpLocks noChangeShapeType="1"/>
          </p:cNvCxnSpPr>
          <p:nvPr/>
        </p:nvCxnSpPr>
        <p:spPr bwMode="auto">
          <a:xfrm flipH="1">
            <a:off x="5646648" y="18340733"/>
            <a:ext cx="756156" cy="912655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316" name="Text Box 48"/>
          <p:cNvSpPr txBox="1">
            <a:spLocks noChangeArrowheads="1"/>
          </p:cNvSpPr>
          <p:nvPr/>
        </p:nvSpPr>
        <p:spPr bwMode="auto">
          <a:xfrm>
            <a:off x="881397" y="33206320"/>
            <a:ext cx="4128664" cy="1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500" b="1" i="1" dirty="0" smtClean="0">
                <a:solidFill>
                  <a:srgbClr val="0070C0"/>
                </a:solidFill>
                <a:latin typeface="Arial Rounded MT Bold"/>
              </a:rPr>
              <a:t>Pots </a:t>
            </a:r>
            <a:r>
              <a:rPr lang="fr-FR" sz="2500" b="1" i="1" dirty="0">
                <a:solidFill>
                  <a:srgbClr val="0070C0"/>
                </a:solidFill>
                <a:latin typeface="Arial Rounded MT Bold"/>
              </a:rPr>
              <a:t>romains:</a:t>
            </a: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500" dirty="0">
                <a:solidFill>
                  <a:srgbClr val="0070C0"/>
                </a:solidFill>
                <a:latin typeface="Arial Rounded MT Bold"/>
              </a:rPr>
              <a:t>Récipient métallique séparant le détecteur de l'ultravide du faisceau.</a:t>
            </a:r>
            <a:endParaRPr lang="fr-FR" sz="2800" dirty="0"/>
          </a:p>
        </p:txBody>
      </p:sp>
      <p:pic>
        <p:nvPicPr>
          <p:cNvPr id="317" name="Picture 3" descr="D:\CERN temp\Billeder\Detectors\ALFA6\05-01-2011\SJ202361.JPG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4099" y="36250566"/>
            <a:ext cx="7911199" cy="56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" name="Text Box 65"/>
          <p:cNvSpPr txBox="1">
            <a:spLocks noChangeArrowheads="1"/>
          </p:cNvSpPr>
          <p:nvPr/>
        </p:nvSpPr>
        <p:spPr bwMode="auto">
          <a:xfrm>
            <a:off x="9809073" y="33176794"/>
            <a:ext cx="4764070" cy="234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algn="r">
              <a:lnSpc>
                <a:spcPct val="100000"/>
              </a:lnSpc>
            </a:pPr>
            <a:r>
              <a:rPr lang="fr-FR" sz="2500" b="1" i="1" dirty="0" err="1">
                <a:solidFill>
                  <a:srgbClr val="0070C0"/>
                </a:solidFill>
                <a:latin typeface="Arial Rounded MT Bold" pitchFamily="34" charset="0"/>
              </a:rPr>
              <a:t>Trajectographe</a:t>
            </a:r>
            <a:r>
              <a:rPr lang="fr-FR" sz="2500" b="1" i="1" dirty="0">
                <a:solidFill>
                  <a:srgbClr val="0070C0"/>
                </a:solidFill>
                <a:latin typeface="Arial Rounded MT Bold" pitchFamily="34" charset="0"/>
              </a:rPr>
              <a:t> sans zone </a:t>
            </a:r>
            <a:r>
              <a:rPr lang="fr-FR" sz="2500" b="1" i="1" dirty="0" smtClean="0">
                <a:solidFill>
                  <a:srgbClr val="0070C0"/>
                </a:solidFill>
                <a:latin typeface="Arial Rounded MT Bold" pitchFamily="34" charset="0"/>
              </a:rPr>
              <a:t>inactive </a:t>
            </a:r>
            <a:r>
              <a:rPr lang="fr-FR" sz="2500" b="1" i="1" dirty="0">
                <a:solidFill>
                  <a:srgbClr val="0070C0"/>
                </a:solidFill>
                <a:latin typeface="Arial Rounded MT Bold" pitchFamily="34" charset="0"/>
              </a:rPr>
              <a:t>au bord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: Les fibres scintillantes sont déjà </a:t>
            </a:r>
            <a:r>
              <a:rPr lang="fr-FR" sz="2500" dirty="0" err="1" smtClean="0">
                <a:solidFill>
                  <a:srgbClr val="0070C0"/>
                </a:solidFill>
                <a:latin typeface="Arial Rounded MT Bold" pitchFamily="34" charset="0"/>
              </a:rPr>
              <a:t>omplètement</a:t>
            </a: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actives </a:t>
            </a:r>
            <a:r>
              <a:rPr lang="fr-FR" sz="2500" dirty="0" smtClean="0">
                <a:solidFill>
                  <a:srgbClr val="0070C0"/>
                </a:solidFill>
                <a:latin typeface="Arial Rounded MT Bold" pitchFamily="34" charset="0"/>
              </a:rPr>
              <a:t>à ~ 20 µm </a:t>
            </a:r>
            <a:r>
              <a:rPr lang="fr-FR" sz="2500" dirty="0">
                <a:solidFill>
                  <a:srgbClr val="0070C0"/>
                </a:solidFill>
                <a:latin typeface="Arial Rounded MT Bold" pitchFamily="34" charset="0"/>
              </a:rPr>
              <a:t>du bord. 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21" name="Block Arc 320"/>
          <p:cNvSpPr/>
          <p:nvPr/>
        </p:nvSpPr>
        <p:spPr>
          <a:xfrm rot="17263698">
            <a:off x="20233034" y="31204496"/>
            <a:ext cx="3673258" cy="3930880"/>
          </a:xfrm>
          <a:prstGeom prst="blockArc">
            <a:avLst>
              <a:gd name="adj1" fmla="val 12296117"/>
              <a:gd name="adj2" fmla="val 18575167"/>
              <a:gd name="adj3" fmla="val 229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25" name="Straight Arrow Connector 224"/>
          <p:cNvCxnSpPr/>
          <p:nvPr/>
        </p:nvCxnSpPr>
        <p:spPr>
          <a:xfrm flipV="1">
            <a:off x="20119269" y="31626867"/>
            <a:ext cx="1601893" cy="7973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15920689" y="35483645"/>
            <a:ext cx="5657036" cy="3046988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Rounded MT Bold" pitchFamily="34" charset="0"/>
              </a:rPr>
              <a:t>Our ‘digital camera’</a:t>
            </a:r>
          </a:p>
          <a:p>
            <a:pPr marL="361950" indent="-361950">
              <a:buFontTx/>
              <a:buChar char="-"/>
            </a:pPr>
            <a:r>
              <a:rPr lang="en-GB" sz="2400" dirty="0" smtClean="0">
                <a:latin typeface="Arial Rounded MT Bold" pitchFamily="34" charset="0"/>
              </a:rPr>
              <a:t>5 m long, 1.5 mm wide</a:t>
            </a:r>
          </a:p>
          <a:p>
            <a:pPr marL="361950" indent="-361950">
              <a:buFontTx/>
              <a:buChar char="-"/>
            </a:pPr>
            <a:r>
              <a:rPr lang="en-GB" sz="2400" dirty="0">
                <a:latin typeface="Arial Rounded MT Bold" pitchFamily="34" charset="0"/>
              </a:rPr>
              <a:t>Only 20000 </a:t>
            </a:r>
            <a:r>
              <a:rPr lang="en-GB" sz="2400" dirty="0" smtClean="0">
                <a:latin typeface="Arial Rounded MT Bold" pitchFamily="34" charset="0"/>
              </a:rPr>
              <a:t>pixels (0.25 x 1.5 mm</a:t>
            </a:r>
            <a:r>
              <a:rPr lang="en-GB" sz="2400" baseline="30000" dirty="0" smtClean="0">
                <a:latin typeface="Arial Rounded MT Bold" pitchFamily="34" charset="0"/>
              </a:rPr>
              <a:t>2</a:t>
            </a:r>
            <a:r>
              <a:rPr lang="en-GB" sz="2400" dirty="0" smtClean="0">
                <a:latin typeface="Arial Rounded MT Bold" pitchFamily="34" charset="0"/>
              </a:rPr>
              <a:t>)</a:t>
            </a:r>
            <a:endParaRPr lang="en-GB" sz="2400" dirty="0">
              <a:latin typeface="Arial Rounded MT Bold" pitchFamily="34" charset="0"/>
            </a:endParaRPr>
          </a:p>
          <a:p>
            <a:pPr marL="361950" indent="-361950">
              <a:buFontTx/>
              <a:buChar char="-"/>
            </a:pPr>
            <a:r>
              <a:rPr lang="en-GB" sz="2400" dirty="0">
                <a:latin typeface="Arial Rounded MT Bold" pitchFamily="34" charset="0"/>
              </a:rPr>
              <a:t>Amplifies </a:t>
            </a:r>
            <a:r>
              <a:rPr lang="en-GB" sz="2400" dirty="0" smtClean="0">
                <a:latin typeface="Arial Rounded MT Bold" pitchFamily="34" charset="0"/>
              </a:rPr>
              <a:t>signals </a:t>
            </a:r>
            <a:r>
              <a:rPr lang="en-GB" sz="2400" dirty="0">
                <a:latin typeface="Arial Rounded MT Bold" pitchFamily="34" charset="0"/>
              </a:rPr>
              <a:t>by 1 million</a:t>
            </a:r>
          </a:p>
          <a:p>
            <a:pPr marL="361950" indent="-361950">
              <a:buFontTx/>
              <a:buChar char="-"/>
            </a:pPr>
            <a:r>
              <a:rPr lang="en-GB" sz="2400" dirty="0" smtClean="0">
                <a:latin typeface="Arial Rounded MT Bold" pitchFamily="34" charset="0"/>
              </a:rPr>
              <a:t>Sees single photons</a:t>
            </a:r>
          </a:p>
          <a:p>
            <a:pPr marL="361950" indent="-361950">
              <a:buFontTx/>
              <a:buChar char="-"/>
            </a:pPr>
            <a:r>
              <a:rPr lang="en-GB" sz="2400" dirty="0" smtClean="0">
                <a:latin typeface="Arial Rounded MT Bold" pitchFamily="34" charset="0"/>
              </a:rPr>
              <a:t>40 Million pictures per second</a:t>
            </a:r>
          </a:p>
          <a:p>
            <a:pPr marL="361950" indent="-361950">
              <a:buFontTx/>
              <a:buChar char="-"/>
            </a:pPr>
            <a:r>
              <a:rPr lang="en-GB" sz="2400" dirty="0" smtClean="0">
                <a:latin typeface="Arial Rounded MT Bold" pitchFamily="34" charset="0"/>
              </a:rPr>
              <a:t>Withstands radiation from LHC</a:t>
            </a:r>
          </a:p>
          <a:p>
            <a:pPr marL="361950" indent="-361950">
              <a:buFontTx/>
              <a:buChar char="-"/>
            </a:pPr>
            <a:r>
              <a:rPr lang="en-GB" sz="2400" dirty="0" smtClean="0">
                <a:latin typeface="Arial Rounded MT Bold" pitchFamily="34" charset="0"/>
              </a:rPr>
              <a:t>Operates at -40°C</a:t>
            </a:r>
          </a:p>
        </p:txBody>
      </p:sp>
      <p:pic>
        <p:nvPicPr>
          <p:cNvPr id="72" name="Picture 9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00000">
            <a:off x="17269570" y="27595552"/>
            <a:ext cx="2709405" cy="195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" name="TextBox 262"/>
          <p:cNvSpPr txBox="1"/>
          <p:nvPr/>
        </p:nvSpPr>
        <p:spPr>
          <a:xfrm>
            <a:off x="20011326" y="28303336"/>
            <a:ext cx="382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Rounded MT Bold" pitchFamily="34" charset="0"/>
              </a:rPr>
              <a:t>We need a rather special  digital </a:t>
            </a:r>
            <a:r>
              <a:rPr lang="en-GB" sz="2400" b="1" dirty="0">
                <a:latin typeface="Arial Rounded MT Bold" pitchFamily="34" charset="0"/>
              </a:rPr>
              <a:t>camera 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8208686" y="28677070"/>
            <a:ext cx="1049179" cy="358057"/>
            <a:chOff x="18242977" y="28344011"/>
            <a:chExt cx="1289498" cy="440072"/>
          </a:xfrm>
        </p:grpSpPr>
        <p:sp>
          <p:nvSpPr>
            <p:cNvPr id="322" name="Oval 321"/>
            <p:cNvSpPr/>
            <p:nvPr/>
          </p:nvSpPr>
          <p:spPr>
            <a:xfrm>
              <a:off x="18242977" y="28619343"/>
              <a:ext cx="628960" cy="164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/>
            <p:cNvSpPr/>
            <p:nvPr/>
          </p:nvSpPr>
          <p:spPr>
            <a:xfrm>
              <a:off x="18556174" y="28475327"/>
              <a:ext cx="628960" cy="164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/>
            <p:cNvSpPr/>
            <p:nvPr/>
          </p:nvSpPr>
          <p:spPr>
            <a:xfrm>
              <a:off x="18903515" y="28344011"/>
              <a:ext cx="628960" cy="164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7525363" y="42432540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S. Jakobsen   &amp;  C. Joram 26 Sep 2013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003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544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Joram</dc:creator>
  <cp:lastModifiedBy>Christian Joram</cp:lastModifiedBy>
  <cp:revision>46</cp:revision>
  <dcterms:created xsi:type="dcterms:W3CDTF">2013-09-06T08:13:20Z</dcterms:created>
  <dcterms:modified xsi:type="dcterms:W3CDTF">2013-10-07T14:55:58Z</dcterms:modified>
</cp:coreProperties>
</file>