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803763" cy="30275213"/>
  <p:notesSz cx="29456063" cy="41389300"/>
  <p:defaultTextStyle>
    <a:defPPr>
      <a:defRPr lang="fr-FR"/>
    </a:defPPr>
    <a:lvl1pPr marL="0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417588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72" y="54"/>
      </p:cViewPr>
      <p:guideLst>
        <p:guide orient="horz" pos="9536"/>
        <p:guide pos="134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765088" cy="2070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6684625" y="0"/>
            <a:ext cx="12765088" cy="2070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DD169-5D62-4206-87AB-B298AF0813A6}" type="datetimeFigureOut">
              <a:rPr lang="fr-FR" smtClean="0"/>
              <a:pPr/>
              <a:t>11/10/2013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757613" y="3103563"/>
            <a:ext cx="21942425" cy="15520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2946400" y="19659600"/>
            <a:ext cx="23564850" cy="18626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39312850"/>
            <a:ext cx="12765088" cy="20685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6684625" y="39312850"/>
            <a:ext cx="12765088" cy="20685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DBFB1-902B-4993-81E9-6AEDB497FBF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6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4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DBFB1-902B-4993-81E9-6AEDB497FBF8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9404941"/>
            <a:ext cx="36383199" cy="64895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0565" y="17155954"/>
            <a:ext cx="29962634" cy="773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032728" y="1212415"/>
            <a:ext cx="9630847" cy="258320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0188" y="1212415"/>
            <a:ext cx="28179144" cy="258320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202" y="19454630"/>
            <a:ext cx="36383199" cy="6012994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202" y="12831929"/>
            <a:ext cx="36383199" cy="6622701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941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5882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382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17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188" y="7064219"/>
            <a:ext cx="18904995" cy="1998024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58580" y="7064219"/>
            <a:ext cx="18904995" cy="1998024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188" y="6776884"/>
            <a:ext cx="18912429" cy="282428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0188" y="9601167"/>
            <a:ext cx="18912429" cy="1744329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43719" y="6776884"/>
            <a:ext cx="18919858" cy="282428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43719" y="9601167"/>
            <a:ext cx="18919858" cy="1744329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91" y="1205402"/>
            <a:ext cx="14082143" cy="512996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5082" y="1205404"/>
            <a:ext cx="23928493" cy="25839056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0191" y="6335371"/>
            <a:ext cx="14082143" cy="20709089"/>
          </a:xfr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837" y="21192649"/>
            <a:ext cx="25682258" cy="250191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9837" y="2705146"/>
            <a:ext cx="25682258" cy="18165128"/>
          </a:xfrm>
        </p:spPr>
        <p:txBody>
          <a:bodyPr/>
          <a:lstStyle>
            <a:lvl1pPr marL="0" indent="0">
              <a:buNone/>
              <a:defRPr sz="14600"/>
            </a:lvl1pPr>
            <a:lvl2pPr marL="2087941" indent="0">
              <a:buNone/>
              <a:defRPr sz="12800"/>
            </a:lvl2pPr>
            <a:lvl3pPr marL="4175882" indent="0">
              <a:buNone/>
              <a:defRPr sz="11000"/>
            </a:lvl3pPr>
            <a:lvl4pPr marL="6263823" indent="0">
              <a:buNone/>
              <a:defRPr sz="9100"/>
            </a:lvl4pPr>
            <a:lvl5pPr marL="8351764" indent="0">
              <a:buNone/>
              <a:defRPr sz="9100"/>
            </a:lvl5pPr>
            <a:lvl6pPr marL="10439705" indent="0">
              <a:buNone/>
              <a:defRPr sz="9100"/>
            </a:lvl6pPr>
            <a:lvl7pPr marL="12527646" indent="0">
              <a:buNone/>
              <a:defRPr sz="9100"/>
            </a:lvl7pPr>
            <a:lvl8pPr marL="14615587" indent="0">
              <a:buNone/>
              <a:defRPr sz="9100"/>
            </a:lvl8pPr>
            <a:lvl9pPr marL="16703528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837" y="23694561"/>
            <a:ext cx="25682258" cy="3553130"/>
          </a:xfr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0188" y="1212412"/>
            <a:ext cx="38523387" cy="5045869"/>
          </a:xfrm>
          <a:prstGeom prst="rect">
            <a:avLst/>
          </a:prstGeom>
        </p:spPr>
        <p:txBody>
          <a:bodyPr vert="horz" lIns="417588" tIns="208794" rIns="417588" bIns="20879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188" y="7064219"/>
            <a:ext cx="38523387" cy="19980241"/>
          </a:xfrm>
          <a:prstGeom prst="rect">
            <a:avLst/>
          </a:prstGeom>
        </p:spPr>
        <p:txBody>
          <a:bodyPr vert="horz" lIns="417588" tIns="208794" rIns="417588" bIns="20879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0188" y="28060639"/>
            <a:ext cx="9987545" cy="161187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C23E5-720E-4CFA-B4A9-5993BB8EFDB7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24619" y="28060639"/>
            <a:ext cx="13554525" cy="161187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76030" y="28060639"/>
            <a:ext cx="9987545" cy="161187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62523-5A9B-4A8B-8392-ACB853A45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5882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956" indent="-1565956" algn="l" defTabSz="4175882" rtl="0" eaLnBrk="1" latinLnBrk="0" hangingPunct="1">
        <a:spcBef>
          <a:spcPct val="20000"/>
        </a:spcBef>
        <a:buFont typeface="Arial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904" indent="-1304963" algn="l" defTabSz="4175882" rtl="0" eaLnBrk="1" latinLnBrk="0" hangingPunct="1">
        <a:spcBef>
          <a:spcPct val="20000"/>
        </a:spcBef>
        <a:buFont typeface="Arial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852" indent="-1043970" algn="l" defTabSz="4175882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793" indent="-1043970" algn="l" defTabSz="4175882" rtl="0" eaLnBrk="1" latinLnBrk="0" hangingPunct="1">
        <a:spcBef>
          <a:spcPct val="20000"/>
        </a:spcBef>
        <a:buFont typeface="Arial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5734" indent="-1043970" algn="l" defTabSz="4175882" rtl="0" eaLnBrk="1" latinLnBrk="0" hangingPunct="1">
        <a:spcBef>
          <a:spcPct val="20000"/>
        </a:spcBef>
        <a:buFont typeface="Arial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3675" indent="-1043970" algn="l" defTabSz="4175882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1616" indent="-1043970" algn="l" defTabSz="4175882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9557" indent="-1043970" algn="l" defTabSz="4175882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7498" indent="-1043970" algn="l" defTabSz="4175882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941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5882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3823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1764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9705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7646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5587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3528" algn="l" defTabSz="4175882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eg"/><Relationship Id="rId39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g"/><Relationship Id="rId27" Type="http://schemas.openxmlformats.org/officeDocument/2006/relationships/image" Target="../media/image25.pn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681" y="24721200"/>
            <a:ext cx="477179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ontent Placeholder 2"/>
          <p:cNvSpPr>
            <a:spLocks noGrp="1"/>
          </p:cNvSpPr>
          <p:nvPr/>
        </p:nvSpPr>
        <p:spPr>
          <a:xfrm>
            <a:off x="26695162" y="2107406"/>
            <a:ext cx="16072005" cy="207264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6000" i="1" u="sng" dirty="0" err="1" smtClean="0">
                <a:solidFill>
                  <a:schemeClr val="tx2"/>
                </a:solidFill>
              </a:rPr>
              <a:t>Activités</a:t>
            </a:r>
            <a:r>
              <a:rPr lang="en-US" sz="6000" i="1" u="sng" dirty="0" smtClean="0">
                <a:solidFill>
                  <a:schemeClr val="tx2"/>
                </a:solidFill>
              </a:rPr>
              <a:t> </a:t>
            </a:r>
            <a:r>
              <a:rPr lang="en-US" sz="6000" i="1" u="sng" dirty="0">
                <a:solidFill>
                  <a:schemeClr val="tx2"/>
                </a:solidFill>
              </a:rPr>
              <a:t>de la section</a:t>
            </a:r>
            <a:r>
              <a:rPr lang="en-US" sz="6000" i="1" dirty="0">
                <a:solidFill>
                  <a:schemeClr val="tx2"/>
                </a:solidFill>
              </a:rPr>
              <a:t> / </a:t>
            </a:r>
            <a:r>
              <a:rPr lang="en-US" sz="6000" i="1" u="sng" dirty="0">
                <a:solidFill>
                  <a:schemeClr val="accent2"/>
                </a:solidFill>
              </a:rPr>
              <a:t>Section mandate</a:t>
            </a:r>
            <a:r>
              <a:rPr lang="en-US" sz="6000" i="1" dirty="0" smtClean="0">
                <a:solidFill>
                  <a:schemeClr val="accent2"/>
                </a:solidFill>
              </a:rPr>
              <a:t>:</a:t>
            </a:r>
            <a:endParaRPr lang="en-US" sz="6000" dirty="0" smtClean="0">
              <a:solidFill>
                <a:schemeClr val="accent2"/>
              </a:solidFill>
            </a:endParaRPr>
          </a:p>
          <a:p>
            <a:r>
              <a:rPr lang="en-US" sz="3600" dirty="0" smtClean="0">
                <a:solidFill>
                  <a:schemeClr val="tx2"/>
                </a:solidFill>
              </a:rPr>
              <a:t>Conception </a:t>
            </a:r>
            <a:r>
              <a:rPr lang="en-US" sz="3600" dirty="0" err="1" smtClean="0">
                <a:solidFill>
                  <a:schemeClr val="tx2"/>
                </a:solidFill>
              </a:rPr>
              <a:t>détaillée</a:t>
            </a:r>
            <a:r>
              <a:rPr lang="en-US" sz="3600" dirty="0" smtClean="0">
                <a:solidFill>
                  <a:schemeClr val="tx2"/>
                </a:solidFill>
              </a:rPr>
              <a:t>, </a:t>
            </a:r>
            <a:r>
              <a:rPr lang="en-US" sz="3600" dirty="0" err="1" smtClean="0">
                <a:solidFill>
                  <a:schemeClr val="tx2"/>
                </a:solidFill>
              </a:rPr>
              <a:t>dessins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/ </a:t>
            </a:r>
            <a:r>
              <a:rPr lang="en-US" sz="3600" dirty="0" smtClean="0">
                <a:solidFill>
                  <a:schemeClr val="accent2"/>
                </a:solidFill>
              </a:rPr>
              <a:t>Detailed </a:t>
            </a:r>
            <a:r>
              <a:rPr lang="en-US" sz="3600" dirty="0">
                <a:solidFill>
                  <a:schemeClr val="accent2"/>
                </a:solidFill>
              </a:rPr>
              <a:t>Design, </a:t>
            </a:r>
            <a:r>
              <a:rPr lang="en-US" sz="3600" dirty="0" smtClean="0">
                <a:solidFill>
                  <a:schemeClr val="accent2"/>
                </a:solidFill>
              </a:rPr>
              <a:t>Drafting</a:t>
            </a:r>
          </a:p>
          <a:p>
            <a:pPr lvl="1"/>
            <a:endParaRPr lang="en-US" sz="3600" dirty="0" smtClean="0"/>
          </a:p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endParaRPr lang="en-US" sz="3600" dirty="0" smtClean="0"/>
          </a:p>
          <a:p>
            <a:pPr marL="402336" lvl="1" indent="0">
              <a:buNone/>
            </a:pPr>
            <a:endParaRPr lang="en-US" sz="3600" dirty="0"/>
          </a:p>
          <a:p>
            <a:pPr lvl="1"/>
            <a:endParaRPr lang="en-US" sz="3600" dirty="0" smtClean="0"/>
          </a:p>
          <a:p>
            <a:r>
              <a:rPr lang="en-US" sz="3600" dirty="0" smtClean="0">
                <a:solidFill>
                  <a:schemeClr val="tx2"/>
                </a:solidFill>
              </a:rPr>
              <a:t>Etudes </a:t>
            </a:r>
            <a:r>
              <a:rPr lang="en-US" sz="3600" dirty="0" err="1" smtClean="0">
                <a:solidFill>
                  <a:schemeClr val="tx2"/>
                </a:solidFill>
              </a:rPr>
              <a:t>d’intégration</a:t>
            </a:r>
            <a:r>
              <a:rPr lang="en-US" sz="3600" dirty="0" smtClean="0">
                <a:solidFill>
                  <a:schemeClr val="tx2"/>
                </a:solidFill>
              </a:rPr>
              <a:t> / </a:t>
            </a:r>
            <a:r>
              <a:rPr lang="en-US" sz="3600" dirty="0" smtClean="0">
                <a:solidFill>
                  <a:schemeClr val="accent2"/>
                </a:solidFill>
              </a:rPr>
              <a:t>Integration studies</a:t>
            </a:r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pPr lvl="1"/>
            <a:endParaRPr lang="en-US" sz="3600" dirty="0"/>
          </a:p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endParaRPr lang="en-US" sz="3600" dirty="0" smtClean="0"/>
          </a:p>
          <a:p>
            <a:r>
              <a:rPr lang="en-US" sz="3600" dirty="0" err="1" smtClean="0">
                <a:solidFill>
                  <a:schemeClr val="tx2"/>
                </a:solidFill>
              </a:rPr>
              <a:t>Calcul</a:t>
            </a:r>
            <a:r>
              <a:rPr lang="en-US" sz="3600" dirty="0" smtClean="0">
                <a:solidFill>
                  <a:schemeClr val="tx2"/>
                </a:solidFill>
              </a:rPr>
              <a:t> de structure, </a:t>
            </a:r>
            <a:r>
              <a:rPr lang="en-US" sz="3600" dirty="0" err="1" smtClean="0">
                <a:solidFill>
                  <a:schemeClr val="tx2"/>
                </a:solidFill>
              </a:rPr>
              <a:t>thermique</a:t>
            </a:r>
            <a:r>
              <a:rPr lang="en-US" sz="3600" dirty="0" smtClean="0">
                <a:solidFill>
                  <a:schemeClr val="tx2"/>
                </a:solidFill>
              </a:rPr>
              <a:t> (circulation de </a:t>
            </a:r>
            <a:r>
              <a:rPr lang="en-US" sz="3600" dirty="0" err="1" smtClean="0">
                <a:solidFill>
                  <a:schemeClr val="tx2"/>
                </a:solidFill>
              </a:rPr>
              <a:t>fluides</a:t>
            </a:r>
            <a:r>
              <a:rPr lang="en-US" sz="3600" dirty="0" smtClean="0">
                <a:solidFill>
                  <a:schemeClr val="tx2"/>
                </a:solidFill>
              </a:rPr>
              <a:t>), analyses </a:t>
            </a:r>
            <a:r>
              <a:rPr lang="en-US" sz="3600" dirty="0" err="1" smtClean="0">
                <a:solidFill>
                  <a:schemeClr val="tx2"/>
                </a:solidFill>
              </a:rPr>
              <a:t>globales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</a:p>
          <a:p>
            <a:pPr marL="356616" lvl="1" indent="0"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Structural calculation, thermal</a:t>
            </a:r>
            <a:r>
              <a:rPr lang="en-US" sz="3600" dirty="0">
                <a:solidFill>
                  <a:schemeClr val="accent2"/>
                </a:solidFill>
              </a:rPr>
              <a:t>, </a:t>
            </a:r>
            <a:r>
              <a:rPr lang="en-US" sz="3600" dirty="0" smtClean="0">
                <a:solidFill>
                  <a:schemeClr val="accent2"/>
                </a:solidFill>
              </a:rPr>
              <a:t>(Fluid-dynamic),  coupled-Field Analyses</a:t>
            </a:r>
            <a:endParaRPr lang="en-US" sz="3600" dirty="0" smtClean="0"/>
          </a:p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endParaRPr lang="en-US" sz="3600" dirty="0" smtClean="0"/>
          </a:p>
          <a:p>
            <a:pPr lvl="1"/>
            <a:endParaRPr lang="en-US" sz="3600" dirty="0"/>
          </a:p>
          <a:p>
            <a:pPr lvl="1"/>
            <a:endParaRPr lang="en-US" sz="3600" dirty="0" smtClean="0"/>
          </a:p>
          <a:p>
            <a:pPr lvl="1"/>
            <a:endParaRPr lang="en-US" sz="3600" dirty="0" smtClean="0"/>
          </a:p>
          <a:p>
            <a:r>
              <a:rPr lang="en-US" sz="3600" dirty="0" smtClean="0">
                <a:solidFill>
                  <a:schemeClr val="tx2"/>
                </a:solidFill>
              </a:rPr>
              <a:t>Assistance et </a:t>
            </a:r>
            <a:r>
              <a:rPr lang="en-US" sz="3600" dirty="0" err="1" smtClean="0">
                <a:solidFill>
                  <a:schemeClr val="tx2"/>
                </a:solidFill>
              </a:rPr>
              <a:t>suivi</a:t>
            </a:r>
            <a:r>
              <a:rPr lang="en-US" sz="3600" dirty="0" smtClean="0">
                <a:solidFill>
                  <a:schemeClr val="tx2"/>
                </a:solidFill>
              </a:rPr>
              <a:t> fabrication,  relations avec </a:t>
            </a:r>
            <a:r>
              <a:rPr lang="en-US" sz="3600" dirty="0" err="1" smtClean="0">
                <a:solidFill>
                  <a:schemeClr val="tx2"/>
                </a:solidFill>
              </a:rPr>
              <a:t>partenaires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extérieurs</a:t>
            </a:r>
            <a:endParaRPr lang="en-US" sz="3600" dirty="0" smtClean="0">
              <a:solidFill>
                <a:schemeClr val="tx2"/>
              </a:solidFill>
            </a:endParaRPr>
          </a:p>
          <a:p>
            <a:pPr marL="356616" lvl="1" indent="0"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Manufacturing support </a:t>
            </a:r>
            <a:r>
              <a:rPr lang="en-US" sz="3600" dirty="0">
                <a:solidFill>
                  <a:schemeClr val="accent2"/>
                </a:solidFill>
              </a:rPr>
              <a:t>and Follow-up, </a:t>
            </a:r>
            <a:r>
              <a:rPr lang="en-US" sz="3600" dirty="0" smtClean="0">
                <a:solidFill>
                  <a:schemeClr val="accent2"/>
                </a:solidFill>
              </a:rPr>
              <a:t> Relations </a:t>
            </a:r>
            <a:r>
              <a:rPr lang="en-US" sz="3600" dirty="0">
                <a:solidFill>
                  <a:schemeClr val="accent2"/>
                </a:solidFill>
              </a:rPr>
              <a:t>with External </a:t>
            </a:r>
            <a:r>
              <a:rPr lang="en-US" sz="3600" dirty="0" smtClean="0">
                <a:solidFill>
                  <a:schemeClr val="accent2"/>
                </a:solidFill>
              </a:rPr>
              <a:t>Suppliers</a:t>
            </a:r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3600" dirty="0" smtClean="0"/>
          </a:p>
          <a:p>
            <a:pPr marL="82296" indent="0">
              <a:buNone/>
            </a:pPr>
            <a:endParaRPr lang="en-US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791735" y="676989"/>
            <a:ext cx="1012007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Engineering Office </a:t>
            </a:r>
            <a:endParaRPr lang="en-US" b="1" i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" y="273227"/>
            <a:ext cx="8134013" cy="188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Content Placeholder 2"/>
          <p:cNvSpPr>
            <a:spLocks noGrp="1"/>
          </p:cNvSpPr>
          <p:nvPr/>
        </p:nvSpPr>
        <p:spPr>
          <a:xfrm>
            <a:off x="-10319" y="2107406"/>
            <a:ext cx="26477779" cy="2072640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matte"/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6000" i="1" u="sng" dirty="0" err="1" smtClean="0">
                <a:solidFill>
                  <a:schemeClr val="tx2"/>
                </a:solidFill>
              </a:rPr>
              <a:t>Mandat</a:t>
            </a:r>
            <a:r>
              <a:rPr lang="en-US" sz="6000" i="1" u="sng" dirty="0" smtClean="0">
                <a:solidFill>
                  <a:schemeClr val="tx2"/>
                </a:solidFill>
              </a:rPr>
              <a:t> de la section</a:t>
            </a:r>
            <a:r>
              <a:rPr lang="en-US" sz="6000" i="1" dirty="0" smtClean="0">
                <a:solidFill>
                  <a:schemeClr val="tx2"/>
                </a:solidFill>
              </a:rPr>
              <a:t> / </a:t>
            </a:r>
            <a:r>
              <a:rPr lang="en-US" sz="6000" i="1" u="sng" dirty="0" smtClean="0">
                <a:solidFill>
                  <a:schemeClr val="accent2"/>
                </a:solidFill>
              </a:rPr>
              <a:t>Section mandate: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600" dirty="0" smtClean="0">
                <a:solidFill>
                  <a:schemeClr val="tx2"/>
                </a:solidFill>
              </a:rPr>
              <a:t>Notre section Engineering office </a:t>
            </a:r>
            <a:r>
              <a:rPr lang="en-US" sz="3600" dirty="0" err="1" smtClean="0">
                <a:solidFill>
                  <a:schemeClr val="tx2"/>
                </a:solidFill>
              </a:rPr>
              <a:t>est</a:t>
            </a:r>
            <a:r>
              <a:rPr lang="en-US" sz="3600" dirty="0" smtClean="0">
                <a:solidFill>
                  <a:schemeClr val="tx2"/>
                </a:solidFill>
              </a:rPr>
              <a:t> en charge de la conception </a:t>
            </a:r>
            <a:r>
              <a:rPr lang="en-US" sz="3600" dirty="0" err="1" smtClean="0">
                <a:solidFill>
                  <a:schemeClr val="tx2"/>
                </a:solidFill>
              </a:rPr>
              <a:t>mécanique</a:t>
            </a:r>
            <a:r>
              <a:rPr lang="en-US" sz="3600" dirty="0" smtClean="0">
                <a:solidFill>
                  <a:schemeClr val="tx2"/>
                </a:solidFill>
              </a:rPr>
              <a:t> des </a:t>
            </a:r>
            <a:r>
              <a:rPr lang="en-US" sz="3600" dirty="0" err="1" smtClean="0">
                <a:solidFill>
                  <a:schemeClr val="tx2"/>
                </a:solidFill>
              </a:rPr>
              <a:t>détecteurs</a:t>
            </a:r>
            <a:r>
              <a:rPr lang="en-US" sz="3600" dirty="0" smtClean="0">
                <a:solidFill>
                  <a:schemeClr val="tx2"/>
                </a:solidFill>
              </a:rPr>
              <a:t> du Cern et des </a:t>
            </a:r>
            <a:r>
              <a:rPr lang="en-US" sz="3600" dirty="0" err="1" smtClean="0">
                <a:solidFill>
                  <a:schemeClr val="tx2"/>
                </a:solidFill>
              </a:rPr>
              <a:t>projets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associés</a:t>
            </a:r>
            <a:r>
              <a:rPr lang="en-US" sz="3600" dirty="0" smtClean="0">
                <a:solidFill>
                  <a:schemeClr val="tx2"/>
                </a:solidFill>
              </a:rPr>
              <a:t>. </a:t>
            </a:r>
          </a:p>
          <a:p>
            <a:pPr marL="329184" lvl="2" indent="0">
              <a:spcBef>
                <a:spcPts val="600"/>
              </a:spcBef>
              <a:buSzPct val="80000"/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Our </a:t>
            </a:r>
            <a:r>
              <a:rPr lang="en-US" sz="3600" dirty="0">
                <a:solidFill>
                  <a:schemeClr val="accent2"/>
                </a:solidFill>
              </a:rPr>
              <a:t>Engineering office section is in charge of mechanical design activities required for CERN detector-related projects</a:t>
            </a:r>
            <a:r>
              <a:rPr lang="en-US" sz="3600" dirty="0" smtClean="0">
                <a:solidFill>
                  <a:schemeClr val="accent2"/>
                </a:solidFill>
              </a:rPr>
              <a:t>.</a:t>
            </a:r>
          </a:p>
          <a:p>
            <a:pPr marL="329184" lvl="2" indent="0">
              <a:spcBef>
                <a:spcPts val="600"/>
              </a:spcBef>
              <a:buSzPct val="80000"/>
              <a:buNone/>
            </a:pPr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 smtClean="0">
                <a:solidFill>
                  <a:schemeClr val="tx2"/>
                </a:solidFill>
              </a:rPr>
              <a:t>Notre section </a:t>
            </a:r>
            <a:r>
              <a:rPr lang="en-US" sz="3600" dirty="0" err="1" smtClean="0">
                <a:solidFill>
                  <a:schemeClr val="tx2"/>
                </a:solidFill>
              </a:rPr>
              <a:t>apporte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une</a:t>
            </a:r>
            <a:r>
              <a:rPr lang="en-US" sz="3600" dirty="0" smtClean="0">
                <a:solidFill>
                  <a:schemeClr val="tx2"/>
                </a:solidFill>
              </a:rPr>
              <a:t> expertise </a:t>
            </a:r>
            <a:r>
              <a:rPr lang="en-US" sz="3600" dirty="0" err="1" smtClean="0">
                <a:solidFill>
                  <a:schemeClr val="tx2"/>
                </a:solidFill>
              </a:rPr>
              <a:t>dans</a:t>
            </a:r>
            <a:r>
              <a:rPr lang="en-US" sz="3600" dirty="0" smtClean="0">
                <a:solidFill>
                  <a:schemeClr val="tx2"/>
                </a:solidFill>
              </a:rPr>
              <a:t> le </a:t>
            </a:r>
            <a:r>
              <a:rPr lang="en-US" sz="3600" dirty="0" err="1" smtClean="0">
                <a:solidFill>
                  <a:schemeClr val="tx2"/>
                </a:solidFill>
              </a:rPr>
              <a:t>domaine</a:t>
            </a:r>
            <a:r>
              <a:rPr lang="en-US" sz="3600" dirty="0" smtClean="0">
                <a:solidFill>
                  <a:schemeClr val="tx2"/>
                </a:solidFill>
              </a:rPr>
              <a:t> de </a:t>
            </a:r>
            <a:r>
              <a:rPr lang="en-US" sz="3600" dirty="0" err="1" smtClean="0">
                <a:solidFill>
                  <a:schemeClr val="tx2"/>
                </a:solidFill>
              </a:rPr>
              <a:t>l’ingénierie</a:t>
            </a:r>
            <a:r>
              <a:rPr lang="en-US" sz="3600" dirty="0" smtClean="0">
                <a:solidFill>
                  <a:schemeClr val="tx2"/>
                </a:solidFill>
              </a:rPr>
              <a:t> des </a:t>
            </a:r>
            <a:r>
              <a:rPr lang="en-US" sz="3600" dirty="0" err="1" smtClean="0">
                <a:solidFill>
                  <a:schemeClr val="tx2"/>
                </a:solidFill>
              </a:rPr>
              <a:t>microsystèmes</a:t>
            </a:r>
            <a:r>
              <a:rPr lang="en-US" sz="3600" dirty="0" smtClean="0">
                <a:solidFill>
                  <a:schemeClr val="tx2"/>
                </a:solidFill>
              </a:rPr>
              <a:t>, avec des applications </a:t>
            </a:r>
            <a:r>
              <a:rPr lang="en-US" sz="3600" dirty="0" err="1" smtClean="0">
                <a:solidFill>
                  <a:schemeClr val="tx2"/>
                </a:solidFill>
              </a:rPr>
              <a:t>sur</a:t>
            </a:r>
            <a:r>
              <a:rPr lang="en-US" sz="3600" dirty="0" smtClean="0">
                <a:solidFill>
                  <a:schemeClr val="tx2"/>
                </a:solidFill>
              </a:rPr>
              <a:t> les micro </a:t>
            </a:r>
            <a:r>
              <a:rPr lang="en-US" sz="3600" dirty="0" err="1" smtClean="0">
                <a:solidFill>
                  <a:schemeClr val="tx2"/>
                </a:solidFill>
              </a:rPr>
              <a:t>scintillateurs</a:t>
            </a:r>
            <a:r>
              <a:rPr lang="en-US" sz="3600" dirty="0" smtClean="0">
                <a:solidFill>
                  <a:schemeClr val="tx2"/>
                </a:solidFill>
              </a:rPr>
              <a:t> et micro </a:t>
            </a:r>
            <a:r>
              <a:rPr lang="en-US" sz="3600" dirty="0" err="1" smtClean="0">
                <a:solidFill>
                  <a:schemeClr val="tx2"/>
                </a:solidFill>
              </a:rPr>
              <a:t>canaux</a:t>
            </a:r>
            <a:r>
              <a:rPr lang="en-US" sz="3600" dirty="0" smtClean="0">
                <a:solidFill>
                  <a:schemeClr val="tx2"/>
                </a:solidFill>
              </a:rPr>
              <a:t> de </a:t>
            </a:r>
            <a:r>
              <a:rPr lang="en-US" sz="3600" dirty="0" err="1" smtClean="0">
                <a:solidFill>
                  <a:schemeClr val="tx2"/>
                </a:solidFill>
              </a:rPr>
              <a:t>refroidissement</a:t>
            </a:r>
            <a:endParaRPr lang="en-US" sz="3600" dirty="0" smtClean="0">
              <a:solidFill>
                <a:schemeClr val="tx2"/>
              </a:solidFill>
            </a:endParaRPr>
          </a:p>
          <a:p>
            <a:pPr marL="356616" lvl="1" indent="0"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Our section brings an expertise in the field of the microsystems engineering, with applications on micro scintillators and micro cooling </a:t>
            </a:r>
          </a:p>
          <a:p>
            <a:pPr marL="356616" lvl="1" indent="0">
              <a:buNone/>
            </a:pPr>
            <a:endParaRPr lang="en-US" sz="3600" dirty="0" smtClean="0"/>
          </a:p>
          <a:p>
            <a:pPr marL="356616" lvl="1" indent="0">
              <a:buNone/>
            </a:pPr>
            <a:endParaRPr lang="en-US" sz="3600" dirty="0" smtClean="0"/>
          </a:p>
          <a:p>
            <a:pPr marL="356616" lvl="1" indent="0">
              <a:buNone/>
            </a:pPr>
            <a:endParaRPr lang="en-US" sz="3600" dirty="0"/>
          </a:p>
          <a:p>
            <a:pPr marL="356616" lvl="1" indent="0">
              <a:buNone/>
            </a:pPr>
            <a:endParaRPr lang="en-US" sz="3600" dirty="0" smtClean="0"/>
          </a:p>
          <a:p>
            <a:pPr marL="356616" lvl="1" indent="0">
              <a:buNone/>
            </a:pPr>
            <a:endParaRPr lang="en-US" sz="3600" dirty="0"/>
          </a:p>
          <a:p>
            <a:pPr marL="356616" lvl="1" indent="0">
              <a:buNone/>
            </a:pPr>
            <a:endParaRPr lang="en-US" sz="3600" dirty="0" smtClean="0"/>
          </a:p>
          <a:p>
            <a:pPr marL="356616" lvl="1" indent="0">
              <a:buNone/>
            </a:pPr>
            <a:endParaRPr lang="en-US" sz="3600" dirty="0"/>
          </a:p>
          <a:p>
            <a:pPr marL="356616" lvl="1" indent="0">
              <a:buNone/>
            </a:pPr>
            <a:endParaRPr lang="en-US" sz="3600" dirty="0" smtClean="0"/>
          </a:p>
          <a:p>
            <a:pPr marL="653796" indent="-571500"/>
            <a:r>
              <a:rPr lang="en-US" sz="3600" dirty="0" smtClean="0">
                <a:solidFill>
                  <a:schemeClr val="tx2"/>
                </a:solidFill>
              </a:rPr>
              <a:t>Notre section fait de la </a:t>
            </a:r>
            <a:r>
              <a:rPr lang="en-US" sz="3600" dirty="0" err="1" smtClean="0">
                <a:solidFill>
                  <a:schemeClr val="tx2"/>
                </a:solidFill>
              </a:rPr>
              <a:t>recherche</a:t>
            </a:r>
            <a:r>
              <a:rPr lang="en-US" sz="3600" dirty="0" smtClean="0">
                <a:solidFill>
                  <a:schemeClr val="tx2"/>
                </a:solidFill>
              </a:rPr>
              <a:t> et </a:t>
            </a:r>
            <a:r>
              <a:rPr lang="en-US" sz="3600" dirty="0" err="1" smtClean="0">
                <a:solidFill>
                  <a:schemeClr val="tx2"/>
                </a:solidFill>
              </a:rPr>
              <a:t>développement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dans</a:t>
            </a:r>
            <a:r>
              <a:rPr lang="en-US" sz="3600" dirty="0" smtClean="0">
                <a:solidFill>
                  <a:schemeClr val="tx2"/>
                </a:solidFill>
              </a:rPr>
              <a:t> le </a:t>
            </a:r>
            <a:r>
              <a:rPr lang="en-US" sz="3600" dirty="0" err="1" smtClean="0">
                <a:solidFill>
                  <a:schemeClr val="tx2"/>
                </a:solidFill>
              </a:rPr>
              <a:t>domaine</a:t>
            </a:r>
            <a:r>
              <a:rPr lang="en-US" sz="3600" dirty="0" smtClean="0">
                <a:solidFill>
                  <a:schemeClr val="tx2"/>
                </a:solidFill>
              </a:rPr>
              <a:t> de la fabrication de supports en </a:t>
            </a:r>
            <a:r>
              <a:rPr lang="en-US" sz="3600" dirty="0" err="1" smtClean="0">
                <a:solidFill>
                  <a:schemeClr val="tx2"/>
                </a:solidFill>
              </a:rPr>
              <a:t>fibres</a:t>
            </a:r>
            <a:r>
              <a:rPr lang="en-US" sz="3600" dirty="0" smtClean="0">
                <a:solidFill>
                  <a:schemeClr val="tx2"/>
                </a:solidFill>
              </a:rPr>
              <a:t> de </a:t>
            </a:r>
            <a:r>
              <a:rPr lang="en-US" sz="3600" dirty="0" err="1" smtClean="0">
                <a:solidFill>
                  <a:schemeClr val="tx2"/>
                </a:solidFill>
              </a:rPr>
              <a:t>carbone</a:t>
            </a:r>
            <a:r>
              <a:rPr lang="en-US" sz="3600" dirty="0" smtClean="0">
                <a:solidFill>
                  <a:schemeClr val="tx2"/>
                </a:solidFill>
              </a:rPr>
              <a:t> haute performance</a:t>
            </a:r>
          </a:p>
          <a:p>
            <a:pPr marL="356616" lvl="1" indent="0"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Our section has some research and development activities in the field of manufacturing supports with high performance carbon </a:t>
            </a:r>
            <a:r>
              <a:rPr lang="en-US" sz="3600" dirty="0" err="1" smtClean="0">
                <a:solidFill>
                  <a:schemeClr val="accent2"/>
                </a:solidFill>
              </a:rPr>
              <a:t>fibres</a:t>
            </a:r>
            <a:endParaRPr lang="en-US" sz="3600" dirty="0" smtClean="0">
              <a:solidFill>
                <a:schemeClr val="accent2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/>
          <a:stretch/>
        </p:blipFill>
        <p:spPr bwMode="auto">
          <a:xfrm>
            <a:off x="26354881" y="3728338"/>
            <a:ext cx="60252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C:\Users\cbault\AppData\Local\Microsoft\Windows\Temporary Internet Files\Content.IE5\KGIQJHB2\0608015_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243" y="4774406"/>
            <a:ext cx="591463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881" y="3765206"/>
            <a:ext cx="509427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13" y="8203406"/>
            <a:ext cx="637956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Deformation2Chambr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13354" y="13157644"/>
            <a:ext cx="3947727" cy="3600000"/>
          </a:xfrm>
          <a:prstGeom prst="rect">
            <a:avLst/>
          </a:prstGeom>
        </p:spPr>
      </p:pic>
      <p:pic>
        <p:nvPicPr>
          <p:cNvPr id="1026" name="5b184ae6-16b2-4ea8-b49c-93c67dc244b5" descr="27173B63-700A-4BE4-B406-8E9CFBDA3B48@cer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4" y="11176406"/>
            <a:ext cx="528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1a6c7fa3-8c36-4f96-934a-9745541810d6" descr="b3c8974d-e117-4037-a681-ef8ac5e250a8@cer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477" y="11158825"/>
            <a:ext cx="528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G:\Departments\PH\Groups\TA1\Atlas_trt\Barrel\Photos\Outer cyl install\DSC0458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3" b="2"/>
          <a:stretch/>
        </p:blipFill>
        <p:spPr bwMode="auto">
          <a:xfrm>
            <a:off x="6797625" y="4792961"/>
            <a:ext cx="48893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Documents\a jeter\AtlasUpgrade.bmp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1"/>
          <a:stretch/>
        </p:blipFill>
        <p:spPr bwMode="auto">
          <a:xfrm>
            <a:off x="19039681" y="4816693"/>
            <a:ext cx="705197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2388" y="18243206"/>
            <a:ext cx="479999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2" descr="C:\Users\cbault\AppData\Local\Microsoft\Windows\Temporary Internet Files\Content.IE5\DFEYL21J\1206111_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" b="3087"/>
          <a:stretch/>
        </p:blipFill>
        <p:spPr bwMode="auto">
          <a:xfrm>
            <a:off x="12502204" y="4813984"/>
            <a:ext cx="5903192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Content Placeholder 2"/>
          <p:cNvSpPr>
            <a:spLocks noGrp="1"/>
          </p:cNvSpPr>
          <p:nvPr/>
        </p:nvSpPr>
        <p:spPr>
          <a:xfrm>
            <a:off x="85267" y="22833806"/>
            <a:ext cx="42728814" cy="744140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6000" i="1" u="sng" dirty="0" err="1" smtClean="0">
                <a:solidFill>
                  <a:schemeClr val="tx2"/>
                </a:solidFill>
              </a:rPr>
              <a:t>Outils</a:t>
            </a:r>
            <a:r>
              <a:rPr lang="en-US" sz="6000" i="1" u="sng" dirty="0" smtClean="0">
                <a:solidFill>
                  <a:schemeClr val="tx2"/>
                </a:solidFill>
              </a:rPr>
              <a:t> </a:t>
            </a:r>
            <a:r>
              <a:rPr lang="en-US" sz="6000" i="1" u="sng" dirty="0" err="1" smtClean="0">
                <a:solidFill>
                  <a:schemeClr val="tx2"/>
                </a:solidFill>
              </a:rPr>
              <a:t>d’ingénierie</a:t>
            </a:r>
            <a:r>
              <a:rPr lang="en-US" sz="6000" i="1" u="sng" dirty="0" smtClean="0">
                <a:solidFill>
                  <a:schemeClr val="tx2"/>
                </a:solidFill>
              </a:rPr>
              <a:t> </a:t>
            </a:r>
            <a:r>
              <a:rPr lang="en-US" sz="6000" i="1" dirty="0" smtClean="0">
                <a:solidFill>
                  <a:schemeClr val="tx2"/>
                </a:solidFill>
              </a:rPr>
              <a:t>/ </a:t>
            </a:r>
            <a:r>
              <a:rPr lang="en-US" sz="6000" i="1" u="sng" dirty="0" smtClean="0">
                <a:solidFill>
                  <a:schemeClr val="accent2"/>
                </a:solidFill>
              </a:rPr>
              <a:t>Engineering tools</a:t>
            </a:r>
            <a:r>
              <a:rPr lang="en-US" sz="6000" i="1" dirty="0" smtClean="0">
                <a:solidFill>
                  <a:schemeClr val="accent2"/>
                </a:solidFill>
              </a:rPr>
              <a:t>:</a:t>
            </a:r>
            <a:endParaRPr lang="en-US" sz="6000" i="1" dirty="0">
              <a:solidFill>
                <a:schemeClr val="accent2"/>
              </a:solidFill>
            </a:endParaRPr>
          </a:p>
          <a:p>
            <a:pPr lvl="0"/>
            <a:endParaRPr lang="en-GB" dirty="0" smtClean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88" name="Picture 8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21814" r="7321" b="4902"/>
          <a:stretch/>
        </p:blipFill>
        <p:spPr bwMode="auto">
          <a:xfrm>
            <a:off x="19725481" y="24721525"/>
            <a:ext cx="482086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091" y="22915881"/>
            <a:ext cx="389454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852" y="24423405"/>
            <a:ext cx="1143367" cy="13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 descr="C:\DT Group and PO section\DT group\Group Meetings\present DTCM12092013\W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481" y="26425425"/>
            <a:ext cx="48000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33"/>
          <p:cNvSpPr txBox="1"/>
          <p:nvPr/>
        </p:nvSpPr>
        <p:spPr>
          <a:xfrm>
            <a:off x="16296481" y="29305425"/>
            <a:ext cx="245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Workbench</a:t>
            </a:r>
          </a:p>
        </p:txBody>
      </p:sp>
      <p:sp>
        <p:nvSpPr>
          <p:cNvPr id="98" name="TextBox 34"/>
          <p:cNvSpPr txBox="1"/>
          <p:nvPr/>
        </p:nvSpPr>
        <p:spPr>
          <a:xfrm>
            <a:off x="19821138" y="27842400"/>
            <a:ext cx="472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Scia</a:t>
            </a:r>
            <a:r>
              <a:rPr lang="en-US" sz="2800" dirty="0" smtClean="0"/>
              <a:t> - Engineer Structures </a:t>
            </a:r>
            <a:endParaRPr lang="en-GB" sz="2800" dirty="0"/>
          </a:p>
        </p:txBody>
      </p:sp>
      <p:sp>
        <p:nvSpPr>
          <p:cNvPr id="99" name="TextBox 35"/>
          <p:cNvSpPr txBox="1"/>
          <p:nvPr/>
        </p:nvSpPr>
        <p:spPr>
          <a:xfrm>
            <a:off x="34889281" y="25435881"/>
            <a:ext cx="395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Composites </a:t>
            </a:r>
            <a:r>
              <a:rPr lang="en-US" sz="2800" dirty="0" err="1" smtClean="0"/>
              <a:t>EsaComp</a:t>
            </a:r>
            <a:endParaRPr lang="en-GB" sz="2800" dirty="0"/>
          </a:p>
        </p:txBody>
      </p:sp>
      <p:pic>
        <p:nvPicPr>
          <p:cNvPr id="112" name="Picture 111" descr="\\cern.ch\dfs\Users\c\catinacc\Desktop\20130606_100023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1" t="11500" r="26852" b="9048"/>
          <a:stretch/>
        </p:blipFill>
        <p:spPr bwMode="auto">
          <a:xfrm>
            <a:off x="33670081" y="23837432"/>
            <a:ext cx="1142920" cy="24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C:\DT Group and PO section\DT group\Group Meetings\present DTCM12092013\ECARTS_NUAGE_TRIANGUL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369" y="24721200"/>
            <a:ext cx="472388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 115"/>
          <p:cNvSpPr/>
          <p:nvPr/>
        </p:nvSpPr>
        <p:spPr>
          <a:xfrm>
            <a:off x="29737369" y="27842400"/>
            <a:ext cx="4523033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800" dirty="0" err="1" smtClean="0"/>
              <a:t>Catalsyt</a:t>
            </a:r>
            <a:r>
              <a:rPr lang="fr-CH" sz="2800" dirty="0" smtClean="0"/>
              <a:t> </a:t>
            </a:r>
            <a:endParaRPr lang="fr-CH" sz="2800" dirty="0"/>
          </a:p>
          <a:p>
            <a:r>
              <a:rPr lang="fr-CH" sz="2800" dirty="0" smtClean="0"/>
              <a:t>for 3D printer </a:t>
            </a:r>
            <a:r>
              <a:rPr lang="fr-CH" sz="2800" dirty="0"/>
              <a:t>Dimension Elite</a:t>
            </a:r>
          </a:p>
        </p:txBody>
      </p:sp>
      <p:sp>
        <p:nvSpPr>
          <p:cNvPr id="117" name="TextBox 15"/>
          <p:cNvSpPr txBox="1"/>
          <p:nvPr/>
        </p:nvSpPr>
        <p:spPr>
          <a:xfrm>
            <a:off x="123406" y="27842387"/>
            <a:ext cx="6067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CATIA V5 – </a:t>
            </a:r>
            <a:r>
              <a:rPr lang="en-US" sz="2400" dirty="0" err="1" smtClean="0">
                <a:solidFill>
                  <a:schemeClr val="tx2"/>
                </a:solidFill>
              </a:rPr>
              <a:t>modélisation</a:t>
            </a:r>
            <a:r>
              <a:rPr lang="en-US" sz="2400" dirty="0" smtClean="0">
                <a:solidFill>
                  <a:schemeClr val="tx2"/>
                </a:solidFill>
              </a:rPr>
              <a:t> 3d / </a:t>
            </a:r>
            <a:r>
              <a:rPr lang="en-US" sz="2400" dirty="0" smtClean="0">
                <a:solidFill>
                  <a:schemeClr val="accent2"/>
                </a:solidFill>
              </a:rPr>
              <a:t>3D modeling</a:t>
            </a:r>
          </a:p>
          <a:p>
            <a:r>
              <a:rPr lang="en-US" sz="2800" dirty="0" smtClean="0"/>
              <a:t>Smarteam – </a:t>
            </a:r>
            <a:r>
              <a:rPr lang="en-US" sz="2400" dirty="0" err="1" smtClean="0">
                <a:solidFill>
                  <a:schemeClr val="tx2"/>
                </a:solidFill>
              </a:rPr>
              <a:t>Gestion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fichiers</a:t>
            </a:r>
            <a:r>
              <a:rPr lang="en-US" sz="2400" dirty="0" smtClean="0">
                <a:solidFill>
                  <a:schemeClr val="tx2"/>
                </a:solidFill>
              </a:rPr>
              <a:t> / </a:t>
            </a:r>
            <a:r>
              <a:rPr lang="en-US" sz="2400" dirty="0" smtClean="0">
                <a:solidFill>
                  <a:schemeClr val="accent2"/>
                </a:solidFill>
              </a:rPr>
              <a:t>Data storage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118" name="TextBox 17"/>
          <p:cNvSpPr txBox="1"/>
          <p:nvPr/>
        </p:nvSpPr>
        <p:spPr>
          <a:xfrm>
            <a:off x="24754681" y="27842400"/>
            <a:ext cx="5135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Geomagic</a:t>
            </a:r>
            <a:endParaRPr lang="en-US" sz="2800" dirty="0" smtClean="0"/>
          </a:p>
          <a:p>
            <a:r>
              <a:rPr lang="en-US" sz="2800" dirty="0" smtClean="0"/>
              <a:t>laser scan reconstruction</a:t>
            </a:r>
            <a:endParaRPr lang="en-GB" sz="2800" dirty="0"/>
          </a:p>
        </p:txBody>
      </p:sp>
      <p:sp>
        <p:nvSpPr>
          <p:cNvPr id="3" name="Rounded Rectangle 2"/>
          <p:cNvSpPr/>
          <p:nvPr/>
        </p:nvSpPr>
        <p:spPr>
          <a:xfrm>
            <a:off x="109995" y="2257375"/>
            <a:ext cx="26321085" cy="20500231"/>
          </a:xfrm>
          <a:prstGeom prst="roundRect">
            <a:avLst>
              <a:gd name="adj" fmla="val 7030"/>
            </a:avLst>
          </a:prstGeom>
          <a:noFill/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0" name="Rounded Rectangle 59"/>
          <p:cNvSpPr/>
          <p:nvPr/>
        </p:nvSpPr>
        <p:spPr>
          <a:xfrm>
            <a:off x="26431082" y="2259806"/>
            <a:ext cx="16200000" cy="20500231"/>
          </a:xfrm>
          <a:prstGeom prst="roundRect">
            <a:avLst>
              <a:gd name="adj" fmla="val 7030"/>
            </a:avLst>
          </a:prstGeom>
          <a:noFill/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1" name="Rounded Rectangle 60"/>
          <p:cNvSpPr/>
          <p:nvPr/>
        </p:nvSpPr>
        <p:spPr>
          <a:xfrm>
            <a:off x="85266" y="22760037"/>
            <a:ext cx="42552000" cy="7312769"/>
          </a:xfrm>
          <a:prstGeom prst="roundRect">
            <a:avLst>
              <a:gd name="adj" fmla="val 16085"/>
            </a:avLst>
          </a:prstGeom>
          <a:noFill/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40750"/>
          <a:stretch/>
        </p:blipFill>
        <p:spPr>
          <a:xfrm>
            <a:off x="12493421" y="11132631"/>
            <a:ext cx="2748015" cy="39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680" y="11132631"/>
            <a:ext cx="2948936" cy="3960000"/>
          </a:xfrm>
          <a:prstGeom prst="rect">
            <a:avLst/>
          </a:prstGeom>
        </p:spPr>
      </p:pic>
      <p:pic>
        <p:nvPicPr>
          <p:cNvPr id="64" name="Picture 63" descr="GTK-TDR_microchannels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3525" y="11125487"/>
            <a:ext cx="5415881" cy="3960000"/>
          </a:xfrm>
          <a:prstGeom prst="rect">
            <a:avLst/>
          </a:prstGeom>
        </p:spPr>
      </p:pic>
      <p:pic>
        <p:nvPicPr>
          <p:cNvPr id="65" name="Picture 2" descr="G:\Departments\PH\Groups\TA1\NA62\Francisco\NA62\Pictures\Transport module1\Transport module1 020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12322" r="21517" b="8831"/>
          <a:stretch/>
        </p:blipFill>
        <p:spPr bwMode="auto">
          <a:xfrm>
            <a:off x="37994930" y="3796162"/>
            <a:ext cx="364832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G:\Departments\PH\Groups\TA1\NA62\Francisco\NA62\Pictures\Piacenza 03052012\Piacenza 03052012 026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34001" y="18763869"/>
            <a:ext cx="432016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8" y="24721525"/>
            <a:ext cx="4608001" cy="2880000"/>
          </a:xfrm>
          <a:prstGeom prst="rect">
            <a:avLst/>
          </a:prstGeom>
        </p:spPr>
      </p:pic>
      <p:pic>
        <p:nvPicPr>
          <p:cNvPr id="72" name="Picture 7" descr="barrel1200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81280" y="13138825"/>
            <a:ext cx="517703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\\cern.ch\dfs\Users\c\catinacc\Desktop\file415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90310" y="13156406"/>
            <a:ext cx="47866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cern.ch\dfs\Departments\PH\Groups\DT\PO\EO Projects\OpenDays-Sept2013\Photos-IBLStaveProto\prototype T300-2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81" y="18242733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Departments\PH\Groups\DT\PO\EO Archive Projects\Roman Pots CMS\Dossier approbation plateforme\Hardcopies etude plateforme\integration-5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839" y="8174584"/>
            <a:ext cx="488398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bault\AppData\Local\Microsoft\Windows\Temporary Internet Files\Content.Outlook\Z1U1UCRY\DSCN0116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488" y="18223789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Departments\PH\Groups\DT\PO\EO Projects\OpenDays-Sept2013\PhotosCarbonFibresPart\DSCN0674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281" y="18242733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epartments\PH\Groups\DT\PO\EO Projects\OpenDays-Sept2013\PhotosCarbonFibresPart\DSCN0681.JPG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6" b="10680"/>
          <a:stretch/>
        </p:blipFill>
        <p:spPr bwMode="auto">
          <a:xfrm>
            <a:off x="16144081" y="18242733"/>
            <a:ext cx="49302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cern.ch\dfs\Departments\PH\Groups\DT\PO\EO Projects\OpenDays-Sept2013\bss align_9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81" y="18223949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DT Group and PO section\DT group\Group Meetings\present DTCM12092013\Ansys_classic.jpg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"/>
          <a:stretch/>
        </p:blipFill>
        <p:spPr bwMode="auto">
          <a:xfrm>
            <a:off x="10438069" y="26398466"/>
            <a:ext cx="415798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0341941" y="29305426"/>
            <a:ext cx="481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Classic and APDL programming</a:t>
            </a:r>
            <a:endParaRPr lang="en-GB" sz="2400" dirty="0"/>
          </a:p>
        </p:txBody>
      </p:sp>
      <p:pic>
        <p:nvPicPr>
          <p:cNvPr id="53" name="Picture 2" descr="\\cern.ch\dfs\Users\c\catinacc\Desktop\Inventor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1" y="24721525"/>
            <a:ext cx="480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857081" y="27842400"/>
            <a:ext cx="5075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Autodesk Inventor</a:t>
            </a:r>
          </a:p>
          <a:p>
            <a:r>
              <a:rPr lang="en-US" sz="2400" dirty="0" err="1" smtClean="0">
                <a:solidFill>
                  <a:schemeClr val="tx2"/>
                </a:solidFill>
              </a:rPr>
              <a:t>modélisation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3d / </a:t>
            </a:r>
            <a:r>
              <a:rPr lang="en-US" sz="2400" dirty="0">
                <a:solidFill>
                  <a:schemeClr val="accent2"/>
                </a:solidFill>
              </a:rPr>
              <a:t>3D modeling</a:t>
            </a:r>
            <a:endParaRPr lang="en-GB" sz="2400" dirty="0"/>
          </a:p>
        </p:txBody>
      </p:sp>
      <p:sp>
        <p:nvSpPr>
          <p:cNvPr id="58" name="TextBox 33"/>
          <p:cNvSpPr txBox="1"/>
          <p:nvPr/>
        </p:nvSpPr>
        <p:spPr>
          <a:xfrm>
            <a:off x="11475995" y="29547044"/>
            <a:ext cx="68799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>
                <a:solidFill>
                  <a:schemeClr val="tx2"/>
                </a:solidFill>
              </a:rPr>
              <a:t>Analyse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éléments</a:t>
            </a:r>
            <a:r>
              <a:rPr lang="en-US" sz="2600" dirty="0" smtClean="0">
                <a:solidFill>
                  <a:schemeClr val="tx2"/>
                </a:solidFill>
              </a:rPr>
              <a:t> finis / </a:t>
            </a:r>
            <a:r>
              <a:rPr lang="en-US" sz="2600" dirty="0" smtClean="0">
                <a:solidFill>
                  <a:schemeClr val="accent2"/>
                </a:solidFill>
              </a:rPr>
              <a:t>Finite element method</a:t>
            </a:r>
            <a:endParaRPr lang="en-GB" sz="3200" dirty="0"/>
          </a:p>
        </p:txBody>
      </p:sp>
      <p:pic>
        <p:nvPicPr>
          <p:cNvPr id="59" name="Picture 2" descr="\\cern.ch\dfs\Users\c\catinacc\Desktop\Ansys.bmp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930" r="37497" b="30290"/>
          <a:stretch/>
        </p:blipFill>
        <p:spPr bwMode="auto">
          <a:xfrm>
            <a:off x="12211098" y="23806476"/>
            <a:ext cx="481627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3850144" y="23323082"/>
            <a:ext cx="139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ANSYS</a:t>
            </a:r>
            <a:endParaRPr lang="en-GB" sz="2800" dirty="0"/>
          </a:p>
        </p:txBody>
      </p:sp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481" y="25997078"/>
            <a:ext cx="345797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5006087" y="28534897"/>
            <a:ext cx="311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EXAGON assemblies</a:t>
            </a:r>
            <a:endParaRPr lang="en-GB" sz="2800" dirty="0"/>
          </a:p>
        </p:txBody>
      </p:sp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281" y="25122290"/>
            <a:ext cx="311161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543" y="26512129"/>
            <a:ext cx="2041538" cy="161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39529249" y="24253486"/>
            <a:ext cx="3108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Analytical Mathcad library</a:t>
            </a:r>
            <a:endParaRPr lang="en-GB" sz="2800" dirty="0"/>
          </a:p>
        </p:txBody>
      </p:sp>
      <p:sp>
        <p:nvSpPr>
          <p:cNvPr id="78" name="TextBox 77"/>
          <p:cNvSpPr txBox="1"/>
          <p:nvPr/>
        </p:nvSpPr>
        <p:spPr>
          <a:xfrm>
            <a:off x="39899400" y="28177986"/>
            <a:ext cx="249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Vibration SRS</a:t>
            </a:r>
            <a:endParaRPr lang="en-GB" sz="2800" dirty="0"/>
          </a:p>
        </p:txBody>
      </p:sp>
      <p:pic>
        <p:nvPicPr>
          <p:cNvPr id="9" name="Picture 3" descr="E:\DCIM\101NIKON\DSCN0682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481" y="18242733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261</Words>
  <Application>Microsoft Office PowerPoint</Application>
  <PresentationFormat>Custom</PresentationFormat>
  <Paragraphs>72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cbault</dc:creator>
  <cp:lastModifiedBy>Veronique Wedlake</cp:lastModifiedBy>
  <cp:revision>114</cp:revision>
  <dcterms:created xsi:type="dcterms:W3CDTF">2011-10-27T09:27:43Z</dcterms:created>
  <dcterms:modified xsi:type="dcterms:W3CDTF">2013-10-11T14:02:45Z</dcterms:modified>
</cp:coreProperties>
</file>