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0279975" cy="42808525"/>
  <p:notesSz cx="29456063" cy="41389300"/>
  <p:defaultTextStyle>
    <a:defPPr>
      <a:defRPr lang="en-US"/>
    </a:defPPr>
    <a:lvl1pPr marL="0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97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94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91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788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985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182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379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576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3" d="100"/>
          <a:sy n="33" d="100"/>
        </p:scale>
        <p:origin x="-828" y="4146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12764294" cy="2069464"/>
          </a:xfrm>
          <a:prstGeom prst="rect">
            <a:avLst/>
          </a:prstGeom>
        </p:spPr>
        <p:txBody>
          <a:bodyPr vert="horz" lIns="415421" tIns="207711" rIns="415421" bIns="207711" rtlCol="0"/>
          <a:lstStyle>
            <a:lvl1pPr algn="l">
              <a:defRPr sz="55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684955" y="0"/>
            <a:ext cx="12764294" cy="2069464"/>
          </a:xfrm>
          <a:prstGeom prst="rect">
            <a:avLst/>
          </a:prstGeom>
        </p:spPr>
        <p:txBody>
          <a:bodyPr vert="horz" lIns="415421" tIns="207711" rIns="415421" bIns="207711" rtlCol="0"/>
          <a:lstStyle>
            <a:lvl1pPr algn="r">
              <a:defRPr sz="5500"/>
            </a:lvl1pPr>
          </a:lstStyle>
          <a:p>
            <a:fld id="{468F7A72-562C-470F-8ACF-CD920D158B33}" type="datetimeFigureOut">
              <a:rPr lang="fr-FR" smtClean="0"/>
              <a:t>26/09/2013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0" y="3101975"/>
            <a:ext cx="10977563" cy="15520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15421" tIns="207711" rIns="415421" bIns="207711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945607" y="19659923"/>
            <a:ext cx="23564850" cy="18625183"/>
          </a:xfrm>
          <a:prstGeom prst="rect">
            <a:avLst/>
          </a:prstGeom>
        </p:spPr>
        <p:txBody>
          <a:bodyPr vert="horz" lIns="415421" tIns="207711" rIns="415421" bIns="20771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39312651"/>
            <a:ext cx="12764294" cy="2069464"/>
          </a:xfrm>
          <a:prstGeom prst="rect">
            <a:avLst/>
          </a:prstGeom>
        </p:spPr>
        <p:txBody>
          <a:bodyPr vert="horz" lIns="415421" tIns="207711" rIns="415421" bIns="207711" rtlCol="0" anchor="b"/>
          <a:lstStyle>
            <a:lvl1pPr algn="l">
              <a:defRPr sz="55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684955" y="39312651"/>
            <a:ext cx="12764294" cy="2069464"/>
          </a:xfrm>
          <a:prstGeom prst="rect">
            <a:avLst/>
          </a:prstGeom>
        </p:spPr>
        <p:txBody>
          <a:bodyPr vert="horz" lIns="415421" tIns="207711" rIns="415421" bIns="207711" rtlCol="0" anchor="b"/>
          <a:lstStyle>
            <a:lvl1pPr algn="r">
              <a:defRPr sz="5500"/>
            </a:lvl1pPr>
          </a:lstStyle>
          <a:p>
            <a:fld id="{C1AFF714-0F9B-4BFC-AAC2-9842ED67C5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38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FF714-0F9B-4BFC-AAC2-9842ED67C5B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00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13298398"/>
            <a:ext cx="25737979" cy="91760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pPr/>
              <a:t>26/09/2013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74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pPr/>
              <a:t>26/09/2013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4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2982" y="1714334"/>
            <a:ext cx="6812994" cy="36525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999" y="1714334"/>
            <a:ext cx="19934317" cy="36525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pPr/>
              <a:t>26/09/2013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39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pPr/>
              <a:t>26/09/2013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99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10" y="27508443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10" y="18144087"/>
            <a:ext cx="25737979" cy="9364361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197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94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26459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352788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44098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52918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617379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70557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pPr/>
              <a:t>26/09/2013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11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999" y="9988662"/>
            <a:ext cx="13373656" cy="28251647"/>
          </a:xfrm>
        </p:spPr>
        <p:txBody>
          <a:bodyPr/>
          <a:lstStyle>
            <a:lvl1pPr>
              <a:defRPr sz="12700"/>
            </a:lvl1pPr>
            <a:lvl2pPr>
              <a:defRPr sz="111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92320" y="9988662"/>
            <a:ext cx="13373656" cy="28251647"/>
          </a:xfrm>
        </p:spPr>
        <p:txBody>
          <a:bodyPr/>
          <a:lstStyle>
            <a:lvl1pPr>
              <a:defRPr sz="12700"/>
            </a:lvl1pPr>
            <a:lvl2pPr>
              <a:defRPr sz="111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pPr/>
              <a:t>26/09/2013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82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003" y="9582373"/>
            <a:ext cx="13378913" cy="3993476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088197" indent="0">
              <a:buNone/>
              <a:defRPr sz="9100" b="1"/>
            </a:lvl2pPr>
            <a:lvl3pPr marL="4176394" indent="0">
              <a:buNone/>
              <a:defRPr sz="8200" b="1"/>
            </a:lvl3pPr>
            <a:lvl4pPr marL="6264591" indent="0">
              <a:buNone/>
              <a:defRPr sz="7200" b="1"/>
            </a:lvl4pPr>
            <a:lvl5pPr marL="8352788" indent="0">
              <a:buNone/>
              <a:defRPr sz="7200" b="1"/>
            </a:lvl5pPr>
            <a:lvl6pPr marL="10440985" indent="0">
              <a:buNone/>
              <a:defRPr sz="7200" b="1"/>
            </a:lvl6pPr>
            <a:lvl7pPr marL="12529182" indent="0">
              <a:buNone/>
              <a:defRPr sz="7200" b="1"/>
            </a:lvl7pPr>
            <a:lvl8pPr marL="14617379" indent="0">
              <a:buNone/>
              <a:defRPr sz="7200" b="1"/>
            </a:lvl8pPr>
            <a:lvl9pPr marL="16705576" indent="0">
              <a:buNone/>
              <a:defRPr sz="7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003" y="13575850"/>
            <a:ext cx="13378913" cy="24664453"/>
          </a:xfrm>
        </p:spPr>
        <p:txBody>
          <a:bodyPr/>
          <a:lstStyle>
            <a:lvl1pPr>
              <a:defRPr sz="11100"/>
            </a:lvl1pPr>
            <a:lvl2pPr>
              <a:defRPr sz="9100"/>
            </a:lvl2pPr>
            <a:lvl3pPr>
              <a:defRPr sz="82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14" y="9582373"/>
            <a:ext cx="13384167" cy="3993476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088197" indent="0">
              <a:buNone/>
              <a:defRPr sz="9100" b="1"/>
            </a:lvl2pPr>
            <a:lvl3pPr marL="4176394" indent="0">
              <a:buNone/>
              <a:defRPr sz="8200" b="1"/>
            </a:lvl3pPr>
            <a:lvl4pPr marL="6264591" indent="0">
              <a:buNone/>
              <a:defRPr sz="7200" b="1"/>
            </a:lvl4pPr>
            <a:lvl5pPr marL="8352788" indent="0">
              <a:buNone/>
              <a:defRPr sz="7200" b="1"/>
            </a:lvl5pPr>
            <a:lvl6pPr marL="10440985" indent="0">
              <a:buNone/>
              <a:defRPr sz="7200" b="1"/>
            </a:lvl6pPr>
            <a:lvl7pPr marL="12529182" indent="0">
              <a:buNone/>
              <a:defRPr sz="7200" b="1"/>
            </a:lvl7pPr>
            <a:lvl8pPr marL="14617379" indent="0">
              <a:buNone/>
              <a:defRPr sz="7200" b="1"/>
            </a:lvl8pPr>
            <a:lvl9pPr marL="16705576" indent="0">
              <a:buNone/>
              <a:defRPr sz="7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14" y="13575850"/>
            <a:ext cx="13384167" cy="24664453"/>
          </a:xfrm>
        </p:spPr>
        <p:txBody>
          <a:bodyPr/>
          <a:lstStyle>
            <a:lvl1pPr>
              <a:defRPr sz="11100"/>
            </a:lvl1pPr>
            <a:lvl2pPr>
              <a:defRPr sz="9100"/>
            </a:lvl2pPr>
            <a:lvl3pPr>
              <a:defRPr sz="82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pPr/>
              <a:t>26/09/2013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49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pPr/>
              <a:t>26/09/2013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31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pPr/>
              <a:t>26/09/2013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04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4" y="1704416"/>
            <a:ext cx="9961904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31" y="1704421"/>
            <a:ext cx="16927349" cy="36535890"/>
          </a:xfrm>
        </p:spPr>
        <p:txBody>
          <a:bodyPr/>
          <a:lstStyle>
            <a:lvl1pPr>
              <a:defRPr sz="14700"/>
            </a:lvl1pPr>
            <a:lvl2pPr>
              <a:defRPr sz="12700"/>
            </a:lvl2pPr>
            <a:lvl3pPr>
              <a:defRPr sz="111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4" y="8958087"/>
            <a:ext cx="9961904" cy="29282224"/>
          </a:xfrm>
        </p:spPr>
        <p:txBody>
          <a:bodyPr/>
          <a:lstStyle>
            <a:lvl1pPr marL="0" indent="0">
              <a:buNone/>
              <a:defRPr sz="6500"/>
            </a:lvl1pPr>
            <a:lvl2pPr marL="2088197" indent="0">
              <a:buNone/>
              <a:defRPr sz="5500"/>
            </a:lvl2pPr>
            <a:lvl3pPr marL="4176394" indent="0">
              <a:buNone/>
              <a:defRPr sz="4600"/>
            </a:lvl3pPr>
            <a:lvl4pPr marL="6264591" indent="0">
              <a:buNone/>
              <a:defRPr sz="4200"/>
            </a:lvl4pPr>
            <a:lvl5pPr marL="8352788" indent="0">
              <a:buNone/>
              <a:defRPr sz="4200"/>
            </a:lvl5pPr>
            <a:lvl6pPr marL="10440985" indent="0">
              <a:buNone/>
              <a:defRPr sz="4200"/>
            </a:lvl6pPr>
            <a:lvl7pPr marL="12529182" indent="0">
              <a:buNone/>
              <a:defRPr sz="4200"/>
            </a:lvl7pPr>
            <a:lvl8pPr marL="14617379" indent="0">
              <a:buNone/>
              <a:defRPr sz="4200"/>
            </a:lvl8pPr>
            <a:lvl9pPr marL="1670557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pPr/>
              <a:t>26/09/2013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98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6" y="29965973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6" y="3825019"/>
            <a:ext cx="18167985" cy="25685115"/>
          </a:xfrm>
        </p:spPr>
        <p:txBody>
          <a:bodyPr/>
          <a:lstStyle>
            <a:lvl1pPr marL="0" indent="0">
              <a:buNone/>
              <a:defRPr sz="14700"/>
            </a:lvl1pPr>
            <a:lvl2pPr marL="2088197" indent="0">
              <a:buNone/>
              <a:defRPr sz="12700"/>
            </a:lvl2pPr>
            <a:lvl3pPr marL="4176394" indent="0">
              <a:buNone/>
              <a:defRPr sz="11100"/>
            </a:lvl3pPr>
            <a:lvl4pPr marL="6264591" indent="0">
              <a:buNone/>
              <a:defRPr sz="9100"/>
            </a:lvl4pPr>
            <a:lvl5pPr marL="8352788" indent="0">
              <a:buNone/>
              <a:defRPr sz="9100"/>
            </a:lvl5pPr>
            <a:lvl6pPr marL="10440985" indent="0">
              <a:buNone/>
              <a:defRPr sz="9100"/>
            </a:lvl6pPr>
            <a:lvl7pPr marL="12529182" indent="0">
              <a:buNone/>
              <a:defRPr sz="9100"/>
            </a:lvl7pPr>
            <a:lvl8pPr marL="14617379" indent="0">
              <a:buNone/>
              <a:defRPr sz="9100"/>
            </a:lvl8pPr>
            <a:lvl9pPr marL="16705576" indent="0">
              <a:buNone/>
              <a:defRPr sz="9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6" y="33503625"/>
            <a:ext cx="18167985" cy="5024053"/>
          </a:xfrm>
        </p:spPr>
        <p:txBody>
          <a:bodyPr/>
          <a:lstStyle>
            <a:lvl1pPr marL="0" indent="0">
              <a:buNone/>
              <a:defRPr sz="6500"/>
            </a:lvl1pPr>
            <a:lvl2pPr marL="2088197" indent="0">
              <a:buNone/>
              <a:defRPr sz="5500"/>
            </a:lvl2pPr>
            <a:lvl3pPr marL="4176394" indent="0">
              <a:buNone/>
              <a:defRPr sz="4600"/>
            </a:lvl3pPr>
            <a:lvl4pPr marL="6264591" indent="0">
              <a:buNone/>
              <a:defRPr sz="4200"/>
            </a:lvl4pPr>
            <a:lvl5pPr marL="8352788" indent="0">
              <a:buNone/>
              <a:defRPr sz="4200"/>
            </a:lvl5pPr>
            <a:lvl6pPr marL="10440985" indent="0">
              <a:buNone/>
              <a:defRPr sz="4200"/>
            </a:lvl6pPr>
            <a:lvl7pPr marL="12529182" indent="0">
              <a:buNone/>
              <a:defRPr sz="4200"/>
            </a:lvl7pPr>
            <a:lvl8pPr marL="14617379" indent="0">
              <a:buNone/>
              <a:defRPr sz="4200"/>
            </a:lvl8pPr>
            <a:lvl9pPr marL="1670557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pPr/>
              <a:t>26/09/2013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70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999" y="1714327"/>
            <a:ext cx="27251978" cy="7134754"/>
          </a:xfrm>
          <a:prstGeom prst="rect">
            <a:avLst/>
          </a:prstGeom>
        </p:spPr>
        <p:txBody>
          <a:bodyPr vert="horz" lIns="417639" tIns="208820" rIns="417639" bIns="2088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988662"/>
            <a:ext cx="27251978" cy="28251647"/>
          </a:xfrm>
          <a:prstGeom prst="rect">
            <a:avLst/>
          </a:prstGeom>
        </p:spPr>
        <p:txBody>
          <a:bodyPr vert="horz" lIns="417639" tIns="208820" rIns="417639" bIns="2088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999" y="39677165"/>
            <a:ext cx="7065328" cy="2279155"/>
          </a:xfrm>
          <a:prstGeom prst="rect">
            <a:avLst/>
          </a:prstGeom>
        </p:spPr>
        <p:txBody>
          <a:bodyPr vert="horz" lIns="417639" tIns="208820" rIns="417639" bIns="208820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D31C3-E288-4C41-B0A6-95C0F2FF662A}" type="datetimeFigureOut">
              <a:rPr lang="en-GB" smtClean="0"/>
              <a:pPr/>
              <a:t>26/09/2013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658" y="39677165"/>
            <a:ext cx="9588659" cy="2279155"/>
          </a:xfrm>
          <a:prstGeom prst="rect">
            <a:avLst/>
          </a:prstGeom>
        </p:spPr>
        <p:txBody>
          <a:bodyPr vert="horz" lIns="417639" tIns="208820" rIns="417639" bIns="208820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649" y="39677165"/>
            <a:ext cx="7065328" cy="2279155"/>
          </a:xfrm>
          <a:prstGeom prst="rect">
            <a:avLst/>
          </a:prstGeom>
        </p:spPr>
        <p:txBody>
          <a:bodyPr vert="horz" lIns="417639" tIns="208820" rIns="417639" bIns="208820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58464-8DFA-4435-8BC4-197232BC0F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04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394" rtl="0" eaLnBrk="1" latinLnBrk="0" hangingPunct="1">
        <a:spcBef>
          <a:spcPct val="0"/>
        </a:spcBef>
        <a:buNone/>
        <a:defRPr sz="20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48" indent="-1566148" algn="l" defTabSz="4176394" rtl="0" eaLnBrk="1" latinLnBrk="0" hangingPunct="1">
        <a:spcBef>
          <a:spcPct val="20000"/>
        </a:spcBef>
        <a:buFont typeface="Arial" pitchFamily="34" charset="0"/>
        <a:buChar char="•"/>
        <a:defRPr sz="147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20" indent="-1305123" algn="l" defTabSz="4176394" rtl="0" eaLnBrk="1" latinLnBrk="0" hangingPunct="1">
        <a:spcBef>
          <a:spcPct val="20000"/>
        </a:spcBef>
        <a:buFont typeface="Arial" pitchFamily="34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92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111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689" indent="-1044098" algn="l" defTabSz="4176394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886" indent="-1044098" algn="l" defTabSz="4176394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083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280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477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674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97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94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91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788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985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182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379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576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hyperlink" Target="https://www.google.ch/imgres?imgurl&amp;imgrefurl=http://cernand2012.webs.com/chapter2.htm&amp;h=0&amp;w=0&amp;sz=1&amp;tbnid=J2wtlm3dZDECFM&amp;tbnh=225&amp;tbnw=225&amp;zoom=1&amp;docid=Cx1LBZYdv0toTM&amp;ei=wowpUsbfCcPmswbR74C4Cw&amp;ved=0CAEQsCU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585919" y="521943"/>
            <a:ext cx="17923220" cy="649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" name="Rectangle 187"/>
          <p:cNvSpPr/>
          <p:nvPr/>
        </p:nvSpPr>
        <p:spPr>
          <a:xfrm>
            <a:off x="134197" y="29782810"/>
            <a:ext cx="29901627" cy="10703571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666379" y="1255664"/>
            <a:ext cx="9236824" cy="31547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9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rPr>
              <a:t>DETECTORS</a:t>
            </a:r>
            <a:endParaRPr lang="en-GB" sz="19900" dirty="0">
              <a:solidFill>
                <a:schemeClr val="tx1">
                  <a:lumMod val="65000"/>
                  <a:lumOff val="35000"/>
                </a:schemeClr>
              </a:solidFill>
              <a:latin typeface="Agency FB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1790" y="1828578"/>
            <a:ext cx="40862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6" descr="https://encrypted-tbn3.gstatic.com/images?q=tbn:ANd9GcQSUwNv0AIuZeuT6M6wI3oqeeM-yRzM315ffdb6r-HQlkwZogAr4Jueumh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80" y="4074828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137160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238125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en-GB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133475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80" y="8802862"/>
            <a:ext cx="29901627" cy="8743830"/>
          </a:xfrm>
          <a:prstGeom prst="rect">
            <a:avLst/>
          </a:prstGeom>
          <a:ln>
            <a:solidFill>
              <a:srgbClr val="0070C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143125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6787" y="6642622"/>
            <a:ext cx="2827020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 Unicode MS"/>
              </a:rPr>
              <a:t>The AX-PET Detector – Le </a:t>
            </a:r>
            <a:r>
              <a:rPr lang="fr-FR" sz="96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 Unicode MS"/>
              </a:rPr>
              <a:t>Détecteur</a:t>
            </a:r>
            <a:r>
              <a:rPr lang="en-GB" sz="96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 Unicode MS"/>
              </a:rPr>
              <a:t> AX-PET </a:t>
            </a:r>
            <a:endParaRPr lang="en-GB" sz="9600" b="1" dirty="0">
              <a:solidFill>
                <a:srgbClr val="0070C0"/>
              </a:solidFill>
              <a:latin typeface="Calibri" panose="020F0502020204030204" pitchFamily="34" charset="0"/>
              <a:cs typeface="Arial Unicode MS"/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387" y="31293492"/>
            <a:ext cx="8106513" cy="7424282"/>
          </a:xfrm>
          <a:prstGeom prst="rect">
            <a:avLst/>
          </a:prstGeom>
        </p:spPr>
      </p:pic>
      <p:sp>
        <p:nvSpPr>
          <p:cNvPr id="108" name="Rectangle 107"/>
          <p:cNvSpPr/>
          <p:nvPr/>
        </p:nvSpPr>
        <p:spPr>
          <a:xfrm>
            <a:off x="8586787" y="40748280"/>
            <a:ext cx="21458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AXPET collaboration: 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CERN, ETH Zurich (CH) -  INFN Bari, INFN Cagliari (IT) - IFIC and University of Valencia (ES) - Ohio State University, University of Michigan (USA) - University Oslo (NO) - Tampere University (FIN)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16724163" y="9295880"/>
            <a:ext cx="133111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60000"/>
              <a:buFont typeface="Wingdings" charset="2"/>
              <a:buChar char=""/>
            </a:pP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</a:rPr>
              <a:t>What is AX-PET? </a:t>
            </a:r>
            <a:r>
              <a:rPr lang="en-US" sz="3200" dirty="0" smtClean="0">
                <a:solidFill>
                  <a:srgbClr val="002060"/>
                </a:solidFill>
              </a:rPr>
              <a:t>A novel concept for a PET detector using technologies and material from high energy physics</a:t>
            </a:r>
          </a:p>
          <a:p>
            <a:pPr>
              <a:buSzPct val="60000"/>
              <a:buFont typeface="Wingdings" charset="2"/>
              <a:buChar char=""/>
            </a:pP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</a:rPr>
              <a:t>What is new? </a:t>
            </a:r>
            <a:r>
              <a:rPr lang="en-US" sz="3200" dirty="0" smtClean="0">
                <a:solidFill>
                  <a:srgbClr val="002060"/>
                </a:solidFill>
              </a:rPr>
              <a:t>Long crystals; axial arrangement; precise 3D localization of the point where the gamma photons interact;</a:t>
            </a:r>
          </a:p>
          <a:p>
            <a:pPr>
              <a:buSzPct val="60000"/>
              <a:buFont typeface="Wingdings" charset="2"/>
              <a:buChar char=""/>
            </a:pP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</a:rPr>
              <a:t>What are the advantages?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Flexibility and modularity: spatial resolution and detection efficiency can be optimized independently   </a:t>
            </a:r>
          </a:p>
          <a:p>
            <a:pPr>
              <a:buSzPct val="60000"/>
            </a:pPr>
            <a:endParaRPr lang="en-US" sz="3200" dirty="0" smtClean="0"/>
          </a:p>
        </p:txBody>
      </p:sp>
      <p:sp>
        <p:nvSpPr>
          <p:cNvPr id="113" name="Rectangle 112"/>
          <p:cNvSpPr/>
          <p:nvPr/>
        </p:nvSpPr>
        <p:spPr>
          <a:xfrm>
            <a:off x="16724163" y="13688368"/>
            <a:ext cx="13311188" cy="3539430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>
              <a:buSzPct val="60000"/>
              <a:buFont typeface="Wingdings" charset="2"/>
              <a:buChar char=""/>
            </a:pPr>
            <a:r>
              <a:rPr lang="fr-FR" sz="3200" b="1" dirty="0" smtClean="0">
                <a:solidFill>
                  <a:srgbClr val="0070C0"/>
                </a:solidFill>
              </a:rPr>
              <a:t> </a:t>
            </a:r>
            <a:r>
              <a:rPr lang="fr-FR" sz="3200" b="1" i="1" dirty="0" smtClean="0">
                <a:solidFill>
                  <a:srgbClr val="0070C0"/>
                </a:solidFill>
              </a:rPr>
              <a:t>Qu’est-ce qu’AX-PET ? </a:t>
            </a:r>
            <a:r>
              <a:rPr lang="fr-FR" sz="3200" dirty="0" smtClean="0">
                <a:solidFill>
                  <a:srgbClr val="0070C0"/>
                </a:solidFill>
              </a:rPr>
              <a:t>Un concept innovant de détecteur TEP utilisant les matériaux et technologies de la physique des hautes énergies</a:t>
            </a:r>
          </a:p>
          <a:p>
            <a:pPr>
              <a:buSzPct val="60000"/>
              <a:buFont typeface="Wingdings" charset="2"/>
              <a:buChar char=""/>
            </a:pPr>
            <a:r>
              <a:rPr lang="fr-FR" sz="3200" b="1" dirty="0" smtClean="0">
                <a:solidFill>
                  <a:srgbClr val="0070C0"/>
                </a:solidFill>
              </a:rPr>
              <a:t> </a:t>
            </a:r>
            <a:r>
              <a:rPr lang="fr-FR" sz="3200" b="1" i="1" dirty="0" smtClean="0">
                <a:solidFill>
                  <a:srgbClr val="0070C0"/>
                </a:solidFill>
              </a:rPr>
              <a:t>En quoi est-il innovant ? </a:t>
            </a:r>
            <a:r>
              <a:rPr lang="fr-FR" sz="3200" dirty="0" smtClean="0">
                <a:solidFill>
                  <a:srgbClr val="0070C0"/>
                </a:solidFill>
              </a:rPr>
              <a:t>Cristaux longs; arrangement axial; Localisation précise en 3D de l’endroit où le photon gamma a interagi</a:t>
            </a:r>
          </a:p>
          <a:p>
            <a:pPr>
              <a:buSzPct val="60000"/>
              <a:buFont typeface="Wingdings" charset="2"/>
              <a:buChar char=""/>
            </a:pPr>
            <a:r>
              <a:rPr lang="fr-FR" sz="3200" dirty="0" smtClean="0">
                <a:solidFill>
                  <a:srgbClr val="0070C0"/>
                </a:solidFill>
              </a:rPr>
              <a:t> </a:t>
            </a:r>
            <a:r>
              <a:rPr lang="fr-FR" sz="3200" b="1" i="1" dirty="0" smtClean="0">
                <a:solidFill>
                  <a:srgbClr val="0070C0"/>
                </a:solidFill>
              </a:rPr>
              <a:t>Quels en sont les avantages ?</a:t>
            </a:r>
            <a:r>
              <a:rPr lang="fr-FR" sz="3200" i="1" dirty="0" smtClean="0">
                <a:solidFill>
                  <a:srgbClr val="0070C0"/>
                </a:solidFill>
              </a:rPr>
              <a:t> </a:t>
            </a:r>
            <a:r>
              <a:rPr lang="fr-FR" sz="3200" dirty="0" smtClean="0">
                <a:solidFill>
                  <a:srgbClr val="0070C0"/>
                </a:solidFill>
              </a:rPr>
              <a:t>Flexibilité et modularité: La résolution spatiale et l’efficacité de détection peuvent être optimisées indépendamment</a:t>
            </a:r>
          </a:p>
          <a:p>
            <a:pPr>
              <a:buSzPct val="60000"/>
            </a:pPr>
            <a:endParaRPr lang="en-US" sz="3200" dirty="0" smtClean="0"/>
          </a:p>
        </p:txBody>
      </p:sp>
      <p:sp>
        <p:nvSpPr>
          <p:cNvPr id="114" name="Rectangle 113"/>
          <p:cNvSpPr/>
          <p:nvPr/>
        </p:nvSpPr>
        <p:spPr>
          <a:xfrm>
            <a:off x="357187" y="18163902"/>
            <a:ext cx="14477999" cy="11111106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7" name="Rectangle 116"/>
          <p:cNvSpPr/>
          <p:nvPr/>
        </p:nvSpPr>
        <p:spPr>
          <a:xfrm>
            <a:off x="15567644" y="18163902"/>
            <a:ext cx="14477999" cy="11111106"/>
          </a:xfrm>
          <a:prstGeom prst="rect">
            <a:avLst/>
          </a:prstGeom>
          <a:ln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8" name="Rectangle 117"/>
          <p:cNvSpPr/>
          <p:nvPr/>
        </p:nvSpPr>
        <p:spPr>
          <a:xfrm>
            <a:off x="2908714" y="18185776"/>
            <a:ext cx="93946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 Unicode MS"/>
              </a:rPr>
              <a:t>3D localization – Localisation 3D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5864004" y="18257784"/>
            <a:ext cx="137140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 Unicode MS"/>
              </a:rPr>
              <a:t>Modularity of axial concept – </a:t>
            </a:r>
            <a:r>
              <a:rPr lang="fr-FR" sz="4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 Unicode MS"/>
              </a:rPr>
              <a:t>Modularité du concept axial</a:t>
            </a:r>
            <a:endParaRPr lang="en-US" sz="4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8510587" y="19049872"/>
            <a:ext cx="5943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2060"/>
                </a:solidFill>
              </a:rPr>
              <a:t>Part of the light remains inside the crystal and goes to the </a:t>
            </a:r>
            <a:r>
              <a:rPr lang="en-US" sz="3200" dirty="0" err="1" smtClean="0">
                <a:solidFill>
                  <a:srgbClr val="002060"/>
                </a:solidFill>
              </a:rPr>
              <a:t>photodetetor</a:t>
            </a:r>
            <a:r>
              <a:rPr lang="en-US" sz="3200" dirty="0" smtClean="0">
                <a:solidFill>
                  <a:srgbClr val="002060"/>
                </a:solidFill>
              </a:rPr>
              <a:t>. Part of the light escapes and is absorbed by a few wavelength shifter (WLS) strips. The light sharing among the WLS allows to determine the interaction position along the crystal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8586787" y="23658384"/>
            <a:ext cx="5867400" cy="5509200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>
                <a:solidFill>
                  <a:srgbClr val="0070C0"/>
                </a:solidFill>
              </a:rPr>
              <a:t>Une partie de la lumière se propage à l’intérieur du cristal jusqu’au photo détecteur. L’autre partie s’échappe du cristal et est absorbée par plusieurs bandes à décalage de longueur d’onde (WLS). La façon dont la lumière est   partagée entre les différents WLS permet de déterminer la position de la l’interaction le long du cristal </a:t>
            </a:r>
          </a:p>
        </p:txBody>
      </p:sp>
      <p:graphicFrame>
        <p:nvGraphicFramePr>
          <p:cNvPr id="125" name="Table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904590"/>
              </p:ext>
            </p:extLst>
          </p:nvPr>
        </p:nvGraphicFramePr>
        <p:xfrm>
          <a:off x="17014699" y="26472376"/>
          <a:ext cx="11734800" cy="2514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02224"/>
                <a:gridCol w="4283944"/>
                <a:gridCol w="5348632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Geometry</a:t>
                      </a:r>
                    </a:p>
                    <a:p>
                      <a:pPr algn="ctr"/>
                      <a:r>
                        <a:rPr lang="en-US" sz="2400" dirty="0" err="1" smtClean="0"/>
                        <a:t>Géométrie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High spatial resolution</a:t>
                      </a:r>
                    </a:p>
                    <a:p>
                      <a:pPr algn="ctr"/>
                      <a:r>
                        <a:rPr lang="en-US" sz="2400" dirty="0" smtClean="0"/>
                        <a:t>Haute </a:t>
                      </a:r>
                      <a:r>
                        <a:rPr lang="en-US" sz="2400" dirty="0" err="1" smtClean="0"/>
                        <a:t>résolution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spatiale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High detection efficiency</a:t>
                      </a:r>
                    </a:p>
                    <a:p>
                      <a:pPr algn="ctr"/>
                      <a:r>
                        <a:rPr lang="en-US" sz="2400" dirty="0" smtClean="0"/>
                        <a:t>Haute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efficacité</a:t>
                      </a:r>
                      <a:r>
                        <a:rPr lang="en-US" sz="2400" baseline="0" dirty="0" smtClean="0"/>
                        <a:t> de </a:t>
                      </a:r>
                      <a:r>
                        <a:rPr lang="en-US" sz="2400" baseline="0" dirty="0" err="1" smtClean="0"/>
                        <a:t>détection</a:t>
                      </a:r>
                      <a:endParaRPr lang="en-US" sz="2400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Radial</a:t>
                      </a:r>
                    </a:p>
                    <a:p>
                      <a:pPr algn="ctr"/>
                      <a:r>
                        <a:rPr lang="en-US" sz="2400" dirty="0" err="1" smtClean="0">
                          <a:solidFill>
                            <a:srgbClr val="0070C0"/>
                          </a:solidFill>
                        </a:rPr>
                        <a:t>Radiale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Short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</a:rPr>
                        <a:t> crystals </a:t>
                      </a:r>
                    </a:p>
                    <a:p>
                      <a:pPr algn="ctr"/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</a:rPr>
                        <a:t>Cristaux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</a:rPr>
                        <a:t> courts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Long crystals</a:t>
                      </a:r>
                    </a:p>
                    <a:p>
                      <a:pPr algn="ctr"/>
                      <a:r>
                        <a:rPr lang="en-US" sz="2400" dirty="0" err="1" smtClean="0">
                          <a:solidFill>
                            <a:srgbClr val="0070C0"/>
                          </a:solidFill>
                        </a:rPr>
                        <a:t>Cristaux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</a:rPr>
                        <a:t> longs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Axial</a:t>
                      </a:r>
                    </a:p>
                    <a:p>
                      <a:pPr algn="ctr"/>
                      <a:r>
                        <a:rPr lang="en-US" sz="2400" dirty="0" err="1" smtClean="0">
                          <a:solidFill>
                            <a:srgbClr val="0070C0"/>
                          </a:solidFill>
                        </a:rPr>
                        <a:t>Axiale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Narrow crystals</a:t>
                      </a:r>
                    </a:p>
                    <a:p>
                      <a:pPr algn="ctr"/>
                      <a:r>
                        <a:rPr lang="en-US" sz="2400" dirty="0" err="1" smtClean="0">
                          <a:solidFill>
                            <a:srgbClr val="0070C0"/>
                          </a:solidFill>
                        </a:rPr>
                        <a:t>Cristaux</a:t>
                      </a:r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 fin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</a:rPr>
                        <a:t>Several crystals layers</a:t>
                      </a:r>
                    </a:p>
                    <a:p>
                      <a:pPr algn="ctr"/>
                      <a:r>
                        <a:rPr lang="en-US" sz="2400" dirty="0" err="1" smtClean="0">
                          <a:solidFill>
                            <a:srgbClr val="0070C0"/>
                          </a:solidFill>
                        </a:rPr>
                        <a:t>Plusieurs</a:t>
                      </a:r>
                      <a:r>
                        <a:rPr lang="en-US" sz="2400" baseline="0" dirty="0" smtClean="0">
                          <a:solidFill>
                            <a:srgbClr val="0070C0"/>
                          </a:solidFill>
                        </a:rPr>
                        <a:t> couches de </a:t>
                      </a:r>
                      <a:r>
                        <a:rPr lang="en-US" sz="2400" baseline="0" dirty="0" err="1" smtClean="0">
                          <a:solidFill>
                            <a:srgbClr val="0070C0"/>
                          </a:solidFill>
                        </a:rPr>
                        <a:t>cristaux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8" name="Rectangle 127"/>
          <p:cNvSpPr/>
          <p:nvPr/>
        </p:nvSpPr>
        <p:spPr>
          <a:xfrm>
            <a:off x="306339" y="38640303"/>
            <a:ext cx="8369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Phantom filled with radioactive isotope (F-18) in water solution </a:t>
            </a:r>
            <a:r>
              <a:rPr lang="en-US" sz="3200" dirty="0" smtClean="0">
                <a:solidFill>
                  <a:srgbClr val="0070C0"/>
                </a:solidFill>
              </a:rPr>
              <a:t>/ </a:t>
            </a:r>
            <a:r>
              <a:rPr lang="en-US" sz="3200" dirty="0" err="1" smtClean="0">
                <a:solidFill>
                  <a:srgbClr val="0070C0"/>
                </a:solidFill>
              </a:rPr>
              <a:t>Fantome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rempli</a:t>
            </a:r>
            <a:r>
              <a:rPr lang="en-US" sz="3200" dirty="0" smtClean="0">
                <a:solidFill>
                  <a:srgbClr val="0070C0"/>
                </a:solidFill>
              </a:rPr>
              <a:t> d’un isotope </a:t>
            </a:r>
            <a:r>
              <a:rPr lang="en-US" sz="3200" dirty="0" err="1" smtClean="0">
                <a:solidFill>
                  <a:srgbClr val="0070C0"/>
                </a:solidFill>
              </a:rPr>
              <a:t>radioactif</a:t>
            </a:r>
            <a:r>
              <a:rPr lang="en-US" sz="3200" dirty="0" smtClean="0">
                <a:solidFill>
                  <a:srgbClr val="0070C0"/>
                </a:solidFill>
              </a:rPr>
              <a:t> (F-18) </a:t>
            </a:r>
            <a:r>
              <a:rPr lang="en-US" sz="3200" dirty="0" err="1" smtClean="0">
                <a:solidFill>
                  <a:srgbClr val="0070C0"/>
                </a:solidFill>
              </a:rPr>
              <a:t>mélangé</a:t>
            </a:r>
            <a:r>
              <a:rPr lang="en-US" sz="3200" dirty="0" smtClean="0">
                <a:solidFill>
                  <a:srgbClr val="0070C0"/>
                </a:solidFill>
              </a:rPr>
              <a:t> à </a:t>
            </a:r>
            <a:r>
              <a:rPr lang="en-US" sz="3200" dirty="0" err="1" smtClean="0">
                <a:solidFill>
                  <a:srgbClr val="0070C0"/>
                </a:solidFill>
              </a:rPr>
              <a:t>une</a:t>
            </a:r>
            <a:r>
              <a:rPr lang="en-US" sz="3200" dirty="0" smtClean="0">
                <a:solidFill>
                  <a:srgbClr val="0070C0"/>
                </a:solidFill>
              </a:rPr>
              <a:t> solution </a:t>
            </a:r>
            <a:r>
              <a:rPr lang="en-US" sz="3200" dirty="0" err="1" smtClean="0">
                <a:solidFill>
                  <a:srgbClr val="0070C0"/>
                </a:solidFill>
              </a:rPr>
              <a:t>aqueuse</a:t>
            </a:r>
            <a:endParaRPr 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8739187" y="38913492"/>
            <a:ext cx="2125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Young rat injected with radioactive isotope (F-18 left, FDG right) in water solution</a:t>
            </a: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</a:rPr>
              <a:t>Jeune</a:t>
            </a:r>
            <a:r>
              <a:rPr lang="en-US" sz="3200" dirty="0" smtClean="0">
                <a:solidFill>
                  <a:srgbClr val="0070C0"/>
                </a:solidFill>
              </a:rPr>
              <a:t> rat </a:t>
            </a:r>
            <a:r>
              <a:rPr lang="en-US" sz="3200" dirty="0" err="1" smtClean="0">
                <a:solidFill>
                  <a:srgbClr val="0070C0"/>
                </a:solidFill>
              </a:rPr>
              <a:t>auqel</a:t>
            </a:r>
            <a:r>
              <a:rPr lang="en-US" sz="3200" dirty="0" smtClean="0">
                <a:solidFill>
                  <a:srgbClr val="0070C0"/>
                </a:solidFill>
              </a:rPr>
              <a:t> on a </a:t>
            </a:r>
            <a:r>
              <a:rPr lang="en-US" sz="3200" dirty="0" err="1" smtClean="0">
                <a:solidFill>
                  <a:srgbClr val="0070C0"/>
                </a:solidFill>
              </a:rPr>
              <a:t>injecté</a:t>
            </a:r>
            <a:r>
              <a:rPr lang="en-US" sz="3200" dirty="0" smtClean="0">
                <a:solidFill>
                  <a:srgbClr val="0070C0"/>
                </a:solidFill>
              </a:rPr>
              <a:t> un isotope </a:t>
            </a:r>
            <a:r>
              <a:rPr lang="en-US" sz="3200" dirty="0" err="1" smtClean="0">
                <a:solidFill>
                  <a:srgbClr val="0070C0"/>
                </a:solidFill>
              </a:rPr>
              <a:t>radioactif</a:t>
            </a:r>
            <a:r>
              <a:rPr lang="en-US" sz="3200" dirty="0" smtClean="0">
                <a:solidFill>
                  <a:srgbClr val="0070C0"/>
                </a:solidFill>
              </a:rPr>
              <a:t> (F-18 à gauche, FDG à </a:t>
            </a:r>
            <a:r>
              <a:rPr lang="en-US" sz="3200" dirty="0" err="1" smtClean="0">
                <a:solidFill>
                  <a:srgbClr val="0070C0"/>
                </a:solidFill>
              </a:rPr>
              <a:t>droite</a:t>
            </a:r>
            <a:r>
              <a:rPr lang="en-US" sz="3200" dirty="0" smtClean="0">
                <a:solidFill>
                  <a:srgbClr val="0070C0"/>
                </a:solidFill>
              </a:rPr>
              <a:t>) </a:t>
            </a:r>
            <a:r>
              <a:rPr lang="en-US" sz="3200" dirty="0" err="1" smtClean="0">
                <a:solidFill>
                  <a:srgbClr val="0070C0"/>
                </a:solidFill>
              </a:rPr>
              <a:t>mélangé</a:t>
            </a:r>
            <a:r>
              <a:rPr lang="en-US" sz="3200" dirty="0" smtClean="0">
                <a:solidFill>
                  <a:srgbClr val="0070C0"/>
                </a:solidFill>
              </a:rPr>
              <a:t> à </a:t>
            </a:r>
            <a:r>
              <a:rPr lang="en-US" sz="3200" dirty="0" err="1" smtClean="0">
                <a:solidFill>
                  <a:srgbClr val="0070C0"/>
                </a:solidFill>
              </a:rPr>
              <a:t>une</a:t>
            </a:r>
            <a:r>
              <a:rPr lang="en-US" sz="3200" dirty="0" smtClean="0">
                <a:solidFill>
                  <a:srgbClr val="0070C0"/>
                </a:solidFill>
              </a:rPr>
              <a:t> solution </a:t>
            </a:r>
            <a:r>
              <a:rPr lang="en-US" sz="3200" dirty="0" err="1" smtClean="0">
                <a:solidFill>
                  <a:srgbClr val="0070C0"/>
                </a:solidFill>
              </a:rPr>
              <a:t>aqueuse</a:t>
            </a:r>
            <a:endParaRPr 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162323" y="30084710"/>
            <a:ext cx="298465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 Unicode MS"/>
              </a:rPr>
              <a:t>Tomographic image reconstruction – Images de reconstruction </a:t>
            </a:r>
            <a:r>
              <a:rPr lang="en-GB" sz="5400" b="1" dirty="0" err="1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 Unicode MS"/>
              </a:rPr>
              <a:t>tomographique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647" y="31293492"/>
            <a:ext cx="9803980" cy="734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2" b="26976"/>
          <a:stretch/>
        </p:blipFill>
        <p:spPr>
          <a:xfrm>
            <a:off x="8708641" y="34429447"/>
            <a:ext cx="11160000" cy="4276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" t="28205" r="123" b="31648"/>
          <a:stretch/>
        </p:blipFill>
        <p:spPr>
          <a:xfrm>
            <a:off x="8700878" y="31342082"/>
            <a:ext cx="11160000" cy="366574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89723" y="20789846"/>
            <a:ext cx="5587479" cy="6211334"/>
            <a:chOff x="489723" y="22271131"/>
            <a:chExt cx="4484367" cy="5200449"/>
          </a:xfrm>
        </p:grpSpPr>
        <p:sp>
          <p:nvSpPr>
            <p:cNvPr id="40" name="Cube 39"/>
            <p:cNvSpPr/>
            <p:nvPr/>
          </p:nvSpPr>
          <p:spPr>
            <a:xfrm>
              <a:off x="2544077" y="22675641"/>
              <a:ext cx="320965" cy="4131199"/>
            </a:xfrm>
            <a:prstGeom prst="cube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ube 40"/>
            <p:cNvSpPr/>
            <p:nvPr/>
          </p:nvSpPr>
          <p:spPr>
            <a:xfrm>
              <a:off x="2417377" y="22800127"/>
              <a:ext cx="320965" cy="4131199"/>
            </a:xfrm>
            <a:prstGeom prst="cube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ube 41"/>
            <p:cNvSpPr/>
            <p:nvPr/>
          </p:nvSpPr>
          <p:spPr>
            <a:xfrm>
              <a:off x="2284804" y="22924613"/>
              <a:ext cx="320965" cy="4131199"/>
            </a:xfrm>
            <a:prstGeom prst="cube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ube 42"/>
            <p:cNvSpPr/>
            <p:nvPr/>
          </p:nvSpPr>
          <p:spPr>
            <a:xfrm>
              <a:off x="2144149" y="23063056"/>
              <a:ext cx="320965" cy="4131199"/>
            </a:xfrm>
            <a:prstGeom prst="cube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ube 43"/>
            <p:cNvSpPr/>
            <p:nvPr/>
          </p:nvSpPr>
          <p:spPr>
            <a:xfrm>
              <a:off x="2026637" y="23190923"/>
              <a:ext cx="320965" cy="4131199"/>
            </a:xfrm>
            <a:prstGeom prst="cube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ube 44"/>
            <p:cNvSpPr/>
            <p:nvPr/>
          </p:nvSpPr>
          <p:spPr>
            <a:xfrm>
              <a:off x="1885982" y="23329366"/>
              <a:ext cx="320965" cy="4131199"/>
            </a:xfrm>
            <a:prstGeom prst="cube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2006171" y="22788488"/>
              <a:ext cx="1032371" cy="4397041"/>
              <a:chOff x="1108781" y="1229389"/>
              <a:chExt cx="1032371" cy="4397041"/>
            </a:xfrm>
          </p:grpSpPr>
          <p:grpSp>
            <p:nvGrpSpPr>
              <p:cNvPr id="171" name="Group 170"/>
              <p:cNvGrpSpPr/>
              <p:nvPr/>
            </p:nvGrpSpPr>
            <p:grpSpPr>
              <a:xfrm>
                <a:off x="1112313" y="3557866"/>
                <a:ext cx="1023904" cy="2068564"/>
                <a:chOff x="1112313" y="3557866"/>
                <a:chExt cx="1023904" cy="2068564"/>
              </a:xfrm>
            </p:grpSpPr>
            <p:sp>
              <p:nvSpPr>
                <p:cNvPr id="182" name="Cube 181"/>
                <p:cNvSpPr/>
                <p:nvPr/>
              </p:nvSpPr>
              <p:spPr>
                <a:xfrm>
                  <a:off x="1112313" y="4432557"/>
                  <a:ext cx="1020372" cy="1193873"/>
                </a:xfrm>
                <a:prstGeom prst="cube">
                  <a:avLst>
                    <a:gd name="adj" fmla="val 92882"/>
                  </a:avLst>
                </a:prstGeom>
                <a:solidFill>
                  <a:srgbClr val="A9DC0E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Cube 182"/>
                <p:cNvSpPr/>
                <p:nvPr/>
              </p:nvSpPr>
              <p:spPr>
                <a:xfrm>
                  <a:off x="1114079" y="4135356"/>
                  <a:ext cx="1020372" cy="1193873"/>
                </a:xfrm>
                <a:prstGeom prst="cube">
                  <a:avLst>
                    <a:gd name="adj" fmla="val 92882"/>
                  </a:avLst>
                </a:prstGeom>
                <a:solidFill>
                  <a:srgbClr val="A9DC0E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Cube 183"/>
                <p:cNvSpPr/>
                <p:nvPr/>
              </p:nvSpPr>
              <p:spPr>
                <a:xfrm>
                  <a:off x="1114079" y="3846600"/>
                  <a:ext cx="1020372" cy="1193873"/>
                </a:xfrm>
                <a:prstGeom prst="cube">
                  <a:avLst>
                    <a:gd name="adj" fmla="val 92882"/>
                  </a:avLst>
                </a:prstGeom>
                <a:solidFill>
                  <a:srgbClr val="A9DC0E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Cube 184"/>
                <p:cNvSpPr/>
                <p:nvPr/>
              </p:nvSpPr>
              <p:spPr>
                <a:xfrm>
                  <a:off x="1115845" y="3557866"/>
                  <a:ext cx="1020372" cy="1193873"/>
                </a:xfrm>
                <a:prstGeom prst="cube">
                  <a:avLst>
                    <a:gd name="adj" fmla="val 92882"/>
                  </a:avLst>
                </a:prstGeom>
                <a:solidFill>
                  <a:srgbClr val="A9DC0E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2" name="Group 171"/>
              <p:cNvGrpSpPr/>
              <p:nvPr/>
            </p:nvGrpSpPr>
            <p:grpSpPr>
              <a:xfrm>
                <a:off x="1108781" y="2389394"/>
                <a:ext cx="1023904" cy="2068564"/>
                <a:chOff x="1112313" y="3557866"/>
                <a:chExt cx="1023904" cy="2068564"/>
              </a:xfrm>
            </p:grpSpPr>
            <p:sp>
              <p:nvSpPr>
                <p:cNvPr id="178" name="Cube 177"/>
                <p:cNvSpPr/>
                <p:nvPr/>
              </p:nvSpPr>
              <p:spPr>
                <a:xfrm>
                  <a:off x="1112313" y="4432557"/>
                  <a:ext cx="1020372" cy="1193873"/>
                </a:xfrm>
                <a:prstGeom prst="cube">
                  <a:avLst>
                    <a:gd name="adj" fmla="val 92882"/>
                  </a:avLst>
                </a:prstGeom>
                <a:solidFill>
                  <a:srgbClr val="A9DC0E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Cube 178"/>
                <p:cNvSpPr/>
                <p:nvPr/>
              </p:nvSpPr>
              <p:spPr>
                <a:xfrm>
                  <a:off x="1114079" y="4135356"/>
                  <a:ext cx="1020372" cy="1193873"/>
                </a:xfrm>
                <a:prstGeom prst="cube">
                  <a:avLst>
                    <a:gd name="adj" fmla="val 92882"/>
                  </a:avLst>
                </a:prstGeom>
                <a:solidFill>
                  <a:srgbClr val="A9DC0E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Cube 179"/>
                <p:cNvSpPr/>
                <p:nvPr/>
              </p:nvSpPr>
              <p:spPr>
                <a:xfrm>
                  <a:off x="1114079" y="3846600"/>
                  <a:ext cx="1020372" cy="1193873"/>
                </a:xfrm>
                <a:prstGeom prst="cube">
                  <a:avLst>
                    <a:gd name="adj" fmla="val 92882"/>
                  </a:avLst>
                </a:prstGeom>
                <a:solidFill>
                  <a:srgbClr val="A9DC0E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Cube 180"/>
                <p:cNvSpPr/>
                <p:nvPr/>
              </p:nvSpPr>
              <p:spPr>
                <a:xfrm>
                  <a:off x="1115845" y="3557866"/>
                  <a:ext cx="1020372" cy="1193873"/>
                </a:xfrm>
                <a:prstGeom prst="cube">
                  <a:avLst>
                    <a:gd name="adj" fmla="val 92882"/>
                  </a:avLst>
                </a:prstGeom>
                <a:solidFill>
                  <a:srgbClr val="A9DC0E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3" name="Group 172"/>
              <p:cNvGrpSpPr/>
              <p:nvPr/>
            </p:nvGrpSpPr>
            <p:grpSpPr>
              <a:xfrm>
                <a:off x="1117248" y="1229389"/>
                <a:ext cx="1023904" cy="2068564"/>
                <a:chOff x="1112313" y="3557866"/>
                <a:chExt cx="1023904" cy="2068564"/>
              </a:xfrm>
            </p:grpSpPr>
            <p:sp>
              <p:nvSpPr>
                <p:cNvPr id="174" name="Cube 173"/>
                <p:cNvSpPr/>
                <p:nvPr/>
              </p:nvSpPr>
              <p:spPr>
                <a:xfrm>
                  <a:off x="1112313" y="4432557"/>
                  <a:ext cx="1020372" cy="1193873"/>
                </a:xfrm>
                <a:prstGeom prst="cube">
                  <a:avLst>
                    <a:gd name="adj" fmla="val 92882"/>
                  </a:avLst>
                </a:prstGeom>
                <a:solidFill>
                  <a:srgbClr val="A9DC0E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Cube 174"/>
                <p:cNvSpPr/>
                <p:nvPr/>
              </p:nvSpPr>
              <p:spPr>
                <a:xfrm>
                  <a:off x="1114079" y="4135356"/>
                  <a:ext cx="1020372" cy="1193873"/>
                </a:xfrm>
                <a:prstGeom prst="cube">
                  <a:avLst>
                    <a:gd name="adj" fmla="val 92882"/>
                  </a:avLst>
                </a:prstGeom>
                <a:solidFill>
                  <a:srgbClr val="A9DC0E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Cube 175"/>
                <p:cNvSpPr/>
                <p:nvPr/>
              </p:nvSpPr>
              <p:spPr>
                <a:xfrm>
                  <a:off x="1114079" y="3846600"/>
                  <a:ext cx="1020372" cy="1193873"/>
                </a:xfrm>
                <a:prstGeom prst="cube">
                  <a:avLst>
                    <a:gd name="adj" fmla="val 92882"/>
                  </a:avLst>
                </a:prstGeom>
                <a:solidFill>
                  <a:srgbClr val="A9DC0E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Cube 176"/>
                <p:cNvSpPr/>
                <p:nvPr/>
              </p:nvSpPr>
              <p:spPr>
                <a:xfrm>
                  <a:off x="1115845" y="3557866"/>
                  <a:ext cx="1020372" cy="1193873"/>
                </a:xfrm>
                <a:prstGeom prst="cube">
                  <a:avLst>
                    <a:gd name="adj" fmla="val 92882"/>
                  </a:avLst>
                </a:prstGeom>
                <a:solidFill>
                  <a:srgbClr val="A9DC0E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7" name="Group 46"/>
            <p:cNvGrpSpPr/>
            <p:nvPr/>
          </p:nvGrpSpPr>
          <p:grpSpPr>
            <a:xfrm>
              <a:off x="2417377" y="22675641"/>
              <a:ext cx="979060" cy="4784924"/>
              <a:chOff x="1140992" y="1268942"/>
              <a:chExt cx="979060" cy="4784924"/>
            </a:xfrm>
          </p:grpSpPr>
          <p:sp>
            <p:nvSpPr>
              <p:cNvPr id="165" name="Cube 164"/>
              <p:cNvSpPr/>
              <p:nvPr/>
            </p:nvSpPr>
            <p:spPr>
              <a:xfrm>
                <a:off x="1799087" y="1268942"/>
                <a:ext cx="320965" cy="4131199"/>
              </a:xfrm>
              <a:prstGeom prst="cub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Cube 165"/>
              <p:cNvSpPr/>
              <p:nvPr/>
            </p:nvSpPr>
            <p:spPr>
              <a:xfrm>
                <a:off x="1672387" y="1393428"/>
                <a:ext cx="320965" cy="4131199"/>
              </a:xfrm>
              <a:prstGeom prst="cub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Cube 166"/>
              <p:cNvSpPr/>
              <p:nvPr/>
            </p:nvSpPr>
            <p:spPr>
              <a:xfrm>
                <a:off x="1539814" y="1517914"/>
                <a:ext cx="320965" cy="4131199"/>
              </a:xfrm>
              <a:prstGeom prst="cub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Cube 167"/>
              <p:cNvSpPr/>
              <p:nvPr/>
            </p:nvSpPr>
            <p:spPr>
              <a:xfrm>
                <a:off x="1399159" y="1656357"/>
                <a:ext cx="320965" cy="4131199"/>
              </a:xfrm>
              <a:prstGeom prst="cub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Cube 168"/>
              <p:cNvSpPr/>
              <p:nvPr/>
            </p:nvSpPr>
            <p:spPr>
              <a:xfrm>
                <a:off x="1281647" y="1784224"/>
                <a:ext cx="320965" cy="4131199"/>
              </a:xfrm>
              <a:prstGeom prst="cub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Cube 169"/>
              <p:cNvSpPr/>
              <p:nvPr/>
            </p:nvSpPr>
            <p:spPr>
              <a:xfrm>
                <a:off x="1140992" y="1922667"/>
                <a:ext cx="320965" cy="4131199"/>
              </a:xfrm>
              <a:prstGeom prst="cub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2620978" y="22788488"/>
              <a:ext cx="1032371" cy="4397041"/>
              <a:chOff x="1108781" y="1229389"/>
              <a:chExt cx="1032371" cy="4397041"/>
            </a:xfrm>
          </p:grpSpPr>
          <p:grpSp>
            <p:nvGrpSpPr>
              <p:cNvPr id="150" name="Group 20"/>
              <p:cNvGrpSpPr/>
              <p:nvPr/>
            </p:nvGrpSpPr>
            <p:grpSpPr>
              <a:xfrm>
                <a:off x="1112313" y="3557866"/>
                <a:ext cx="1023904" cy="2068564"/>
                <a:chOff x="1112313" y="3557866"/>
                <a:chExt cx="1023904" cy="2068564"/>
              </a:xfrm>
            </p:grpSpPr>
            <p:sp>
              <p:nvSpPr>
                <p:cNvPr id="161" name="Cube 160"/>
                <p:cNvSpPr/>
                <p:nvPr/>
              </p:nvSpPr>
              <p:spPr>
                <a:xfrm>
                  <a:off x="1112313" y="4432557"/>
                  <a:ext cx="1020372" cy="1193873"/>
                </a:xfrm>
                <a:prstGeom prst="cube">
                  <a:avLst>
                    <a:gd name="adj" fmla="val 92882"/>
                  </a:avLst>
                </a:prstGeom>
                <a:solidFill>
                  <a:srgbClr val="A9DC0E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Cube 161"/>
                <p:cNvSpPr/>
                <p:nvPr/>
              </p:nvSpPr>
              <p:spPr>
                <a:xfrm>
                  <a:off x="1114079" y="4135356"/>
                  <a:ext cx="1020372" cy="1193873"/>
                </a:xfrm>
                <a:prstGeom prst="cube">
                  <a:avLst>
                    <a:gd name="adj" fmla="val 92882"/>
                  </a:avLst>
                </a:prstGeom>
                <a:solidFill>
                  <a:srgbClr val="A9DC0E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Cube 162"/>
                <p:cNvSpPr/>
                <p:nvPr/>
              </p:nvSpPr>
              <p:spPr>
                <a:xfrm>
                  <a:off x="1114079" y="3846600"/>
                  <a:ext cx="1020372" cy="1193873"/>
                </a:xfrm>
                <a:prstGeom prst="cube">
                  <a:avLst>
                    <a:gd name="adj" fmla="val 92882"/>
                  </a:avLst>
                </a:prstGeom>
                <a:solidFill>
                  <a:srgbClr val="A9DC0E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Cube 163"/>
                <p:cNvSpPr/>
                <p:nvPr/>
              </p:nvSpPr>
              <p:spPr>
                <a:xfrm>
                  <a:off x="1115845" y="3557866"/>
                  <a:ext cx="1020372" cy="1193873"/>
                </a:xfrm>
                <a:prstGeom prst="cube">
                  <a:avLst>
                    <a:gd name="adj" fmla="val 92882"/>
                  </a:avLst>
                </a:prstGeom>
                <a:solidFill>
                  <a:srgbClr val="A9DC0E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1" name="Group 21"/>
              <p:cNvGrpSpPr/>
              <p:nvPr/>
            </p:nvGrpSpPr>
            <p:grpSpPr>
              <a:xfrm>
                <a:off x="1108781" y="2389394"/>
                <a:ext cx="1023904" cy="2068564"/>
                <a:chOff x="1112313" y="3557866"/>
                <a:chExt cx="1023904" cy="2068564"/>
              </a:xfrm>
            </p:grpSpPr>
            <p:sp>
              <p:nvSpPr>
                <p:cNvPr id="157" name="Cube 156"/>
                <p:cNvSpPr/>
                <p:nvPr/>
              </p:nvSpPr>
              <p:spPr>
                <a:xfrm>
                  <a:off x="1112313" y="4432557"/>
                  <a:ext cx="1020372" cy="1193873"/>
                </a:xfrm>
                <a:prstGeom prst="cube">
                  <a:avLst>
                    <a:gd name="adj" fmla="val 92882"/>
                  </a:avLst>
                </a:prstGeom>
                <a:solidFill>
                  <a:srgbClr val="A9DC0E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Cube 157"/>
                <p:cNvSpPr/>
                <p:nvPr/>
              </p:nvSpPr>
              <p:spPr>
                <a:xfrm>
                  <a:off x="1114079" y="4135356"/>
                  <a:ext cx="1020372" cy="1193873"/>
                </a:xfrm>
                <a:prstGeom prst="cube">
                  <a:avLst>
                    <a:gd name="adj" fmla="val 92882"/>
                  </a:avLst>
                </a:prstGeom>
                <a:solidFill>
                  <a:srgbClr val="A9DC0E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Cube 158"/>
                <p:cNvSpPr/>
                <p:nvPr/>
              </p:nvSpPr>
              <p:spPr>
                <a:xfrm>
                  <a:off x="1114079" y="3846600"/>
                  <a:ext cx="1020372" cy="1193873"/>
                </a:xfrm>
                <a:prstGeom prst="cube">
                  <a:avLst>
                    <a:gd name="adj" fmla="val 92882"/>
                  </a:avLst>
                </a:prstGeom>
                <a:solidFill>
                  <a:srgbClr val="A9DC0E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Cube 159"/>
                <p:cNvSpPr/>
                <p:nvPr/>
              </p:nvSpPr>
              <p:spPr>
                <a:xfrm>
                  <a:off x="1115845" y="3557866"/>
                  <a:ext cx="1020372" cy="1193873"/>
                </a:xfrm>
                <a:prstGeom prst="cube">
                  <a:avLst>
                    <a:gd name="adj" fmla="val 92882"/>
                  </a:avLst>
                </a:prstGeom>
                <a:solidFill>
                  <a:srgbClr val="A9DC0E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2" name="Group 26"/>
              <p:cNvGrpSpPr/>
              <p:nvPr/>
            </p:nvGrpSpPr>
            <p:grpSpPr>
              <a:xfrm>
                <a:off x="1117248" y="1229389"/>
                <a:ext cx="1023904" cy="2068564"/>
                <a:chOff x="1112313" y="3557866"/>
                <a:chExt cx="1023904" cy="2068564"/>
              </a:xfrm>
            </p:grpSpPr>
            <p:sp>
              <p:nvSpPr>
                <p:cNvPr id="153" name="Cube 152"/>
                <p:cNvSpPr/>
                <p:nvPr/>
              </p:nvSpPr>
              <p:spPr>
                <a:xfrm>
                  <a:off x="1112313" y="4432557"/>
                  <a:ext cx="1020372" cy="1193873"/>
                </a:xfrm>
                <a:prstGeom prst="cube">
                  <a:avLst>
                    <a:gd name="adj" fmla="val 92882"/>
                  </a:avLst>
                </a:prstGeom>
                <a:solidFill>
                  <a:srgbClr val="A9DC0E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Cube 153"/>
                <p:cNvSpPr/>
                <p:nvPr/>
              </p:nvSpPr>
              <p:spPr>
                <a:xfrm>
                  <a:off x="1114079" y="4135356"/>
                  <a:ext cx="1020372" cy="1193873"/>
                </a:xfrm>
                <a:prstGeom prst="cube">
                  <a:avLst>
                    <a:gd name="adj" fmla="val 92882"/>
                  </a:avLst>
                </a:prstGeom>
                <a:solidFill>
                  <a:srgbClr val="A9DC0E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Cube 154"/>
                <p:cNvSpPr/>
                <p:nvPr/>
              </p:nvSpPr>
              <p:spPr>
                <a:xfrm>
                  <a:off x="1114079" y="3846600"/>
                  <a:ext cx="1020372" cy="1193873"/>
                </a:xfrm>
                <a:prstGeom prst="cube">
                  <a:avLst>
                    <a:gd name="adj" fmla="val 92882"/>
                  </a:avLst>
                </a:prstGeom>
                <a:solidFill>
                  <a:srgbClr val="A9DC0E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Cube 155"/>
                <p:cNvSpPr/>
                <p:nvPr/>
              </p:nvSpPr>
              <p:spPr>
                <a:xfrm>
                  <a:off x="1115845" y="3557866"/>
                  <a:ext cx="1020372" cy="1193873"/>
                </a:xfrm>
                <a:prstGeom prst="cube">
                  <a:avLst>
                    <a:gd name="adj" fmla="val 92882"/>
                  </a:avLst>
                </a:prstGeom>
                <a:solidFill>
                  <a:srgbClr val="A9DC0E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/>
            <p:cNvGrpSpPr/>
            <p:nvPr/>
          </p:nvGrpSpPr>
          <p:grpSpPr>
            <a:xfrm>
              <a:off x="2999571" y="22686656"/>
              <a:ext cx="1767367" cy="4784924"/>
              <a:chOff x="2051382" y="1156095"/>
              <a:chExt cx="1767367" cy="4784924"/>
            </a:xfrm>
          </p:grpSpPr>
          <p:sp>
            <p:nvSpPr>
              <p:cNvPr id="89" name="Cube 88"/>
              <p:cNvSpPr/>
              <p:nvPr/>
            </p:nvSpPr>
            <p:spPr>
              <a:xfrm>
                <a:off x="2709477" y="1156095"/>
                <a:ext cx="320965" cy="4131199"/>
              </a:xfrm>
              <a:prstGeom prst="cub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Cube 89"/>
              <p:cNvSpPr/>
              <p:nvPr/>
            </p:nvSpPr>
            <p:spPr>
              <a:xfrm>
                <a:off x="2582777" y="1280581"/>
                <a:ext cx="320965" cy="4131199"/>
              </a:xfrm>
              <a:prstGeom prst="cub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Cube 90"/>
              <p:cNvSpPr/>
              <p:nvPr/>
            </p:nvSpPr>
            <p:spPr>
              <a:xfrm>
                <a:off x="2450204" y="1405067"/>
                <a:ext cx="320965" cy="4131199"/>
              </a:xfrm>
              <a:prstGeom prst="cub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Cube 91"/>
              <p:cNvSpPr/>
              <p:nvPr/>
            </p:nvSpPr>
            <p:spPr>
              <a:xfrm>
                <a:off x="2309549" y="1543510"/>
                <a:ext cx="320965" cy="4131199"/>
              </a:xfrm>
              <a:prstGeom prst="cub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Cube 92"/>
              <p:cNvSpPr/>
              <p:nvPr/>
            </p:nvSpPr>
            <p:spPr>
              <a:xfrm>
                <a:off x="2192037" y="1671377"/>
                <a:ext cx="320965" cy="4131199"/>
              </a:xfrm>
              <a:prstGeom prst="cub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Cube 93"/>
              <p:cNvSpPr/>
              <p:nvPr/>
            </p:nvSpPr>
            <p:spPr>
              <a:xfrm>
                <a:off x="2051382" y="1809820"/>
                <a:ext cx="320965" cy="4131199"/>
              </a:xfrm>
              <a:prstGeom prst="cub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5" name="Group 94"/>
              <p:cNvGrpSpPr/>
              <p:nvPr/>
            </p:nvGrpSpPr>
            <p:grpSpPr>
              <a:xfrm>
                <a:off x="2171571" y="1268942"/>
                <a:ext cx="1032371" cy="4397041"/>
                <a:chOff x="1108781" y="1229389"/>
                <a:chExt cx="1032371" cy="4397041"/>
              </a:xfrm>
            </p:grpSpPr>
            <p:grpSp>
              <p:nvGrpSpPr>
                <p:cNvPr id="135" name="Group 20"/>
                <p:cNvGrpSpPr/>
                <p:nvPr/>
              </p:nvGrpSpPr>
              <p:grpSpPr>
                <a:xfrm>
                  <a:off x="1112313" y="3557866"/>
                  <a:ext cx="1023904" cy="2068564"/>
                  <a:chOff x="1112313" y="3557866"/>
                  <a:chExt cx="1023904" cy="2068564"/>
                </a:xfrm>
              </p:grpSpPr>
              <p:sp>
                <p:nvSpPr>
                  <p:cNvPr id="146" name="Cube 145"/>
                  <p:cNvSpPr/>
                  <p:nvPr/>
                </p:nvSpPr>
                <p:spPr>
                  <a:xfrm>
                    <a:off x="1112313" y="4432557"/>
                    <a:ext cx="1020372" cy="1193873"/>
                  </a:xfrm>
                  <a:prstGeom prst="cube">
                    <a:avLst>
                      <a:gd name="adj" fmla="val 92882"/>
                    </a:avLst>
                  </a:prstGeom>
                  <a:solidFill>
                    <a:srgbClr val="A9DC0E"/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Cube 146"/>
                  <p:cNvSpPr/>
                  <p:nvPr/>
                </p:nvSpPr>
                <p:spPr>
                  <a:xfrm>
                    <a:off x="1114079" y="4135356"/>
                    <a:ext cx="1020372" cy="1193873"/>
                  </a:xfrm>
                  <a:prstGeom prst="cube">
                    <a:avLst>
                      <a:gd name="adj" fmla="val 92882"/>
                    </a:avLst>
                  </a:prstGeom>
                  <a:solidFill>
                    <a:srgbClr val="A9DC0E"/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8" name="Cube 147"/>
                  <p:cNvSpPr/>
                  <p:nvPr/>
                </p:nvSpPr>
                <p:spPr>
                  <a:xfrm>
                    <a:off x="1114079" y="3846600"/>
                    <a:ext cx="1020372" cy="1193873"/>
                  </a:xfrm>
                  <a:prstGeom prst="cube">
                    <a:avLst>
                      <a:gd name="adj" fmla="val 92882"/>
                    </a:avLst>
                  </a:prstGeom>
                  <a:solidFill>
                    <a:srgbClr val="A9DC0E"/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Cube 148"/>
                  <p:cNvSpPr/>
                  <p:nvPr/>
                </p:nvSpPr>
                <p:spPr>
                  <a:xfrm>
                    <a:off x="1115845" y="3557866"/>
                    <a:ext cx="1020372" cy="1193873"/>
                  </a:xfrm>
                  <a:prstGeom prst="cube">
                    <a:avLst>
                      <a:gd name="adj" fmla="val 92882"/>
                    </a:avLst>
                  </a:prstGeom>
                  <a:solidFill>
                    <a:srgbClr val="A9DC0E"/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6" name="Group 21"/>
                <p:cNvGrpSpPr/>
                <p:nvPr/>
              </p:nvGrpSpPr>
              <p:grpSpPr>
                <a:xfrm>
                  <a:off x="1108781" y="2389394"/>
                  <a:ext cx="1023904" cy="2068564"/>
                  <a:chOff x="1112313" y="3557866"/>
                  <a:chExt cx="1023904" cy="2068564"/>
                </a:xfrm>
              </p:grpSpPr>
              <p:sp>
                <p:nvSpPr>
                  <p:cNvPr id="142" name="Cube 141"/>
                  <p:cNvSpPr/>
                  <p:nvPr/>
                </p:nvSpPr>
                <p:spPr>
                  <a:xfrm>
                    <a:off x="1112313" y="4432557"/>
                    <a:ext cx="1020372" cy="1193873"/>
                  </a:xfrm>
                  <a:prstGeom prst="cube">
                    <a:avLst>
                      <a:gd name="adj" fmla="val 92882"/>
                    </a:avLst>
                  </a:prstGeom>
                  <a:solidFill>
                    <a:srgbClr val="A9DC0E"/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Cube 142"/>
                  <p:cNvSpPr/>
                  <p:nvPr/>
                </p:nvSpPr>
                <p:spPr>
                  <a:xfrm>
                    <a:off x="1114079" y="4135356"/>
                    <a:ext cx="1020372" cy="1193873"/>
                  </a:xfrm>
                  <a:prstGeom prst="cube">
                    <a:avLst>
                      <a:gd name="adj" fmla="val 92882"/>
                    </a:avLst>
                  </a:prstGeom>
                  <a:solidFill>
                    <a:srgbClr val="DC930F"/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Cube 143"/>
                  <p:cNvSpPr/>
                  <p:nvPr/>
                </p:nvSpPr>
                <p:spPr>
                  <a:xfrm>
                    <a:off x="1114079" y="3846600"/>
                    <a:ext cx="1020372" cy="1193873"/>
                  </a:xfrm>
                  <a:prstGeom prst="cube">
                    <a:avLst>
                      <a:gd name="adj" fmla="val 92882"/>
                    </a:avLst>
                  </a:prstGeom>
                  <a:solidFill>
                    <a:srgbClr val="DC1F12"/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Cube 144"/>
                  <p:cNvSpPr/>
                  <p:nvPr/>
                </p:nvSpPr>
                <p:spPr>
                  <a:xfrm>
                    <a:off x="1115845" y="3557866"/>
                    <a:ext cx="1020372" cy="1193873"/>
                  </a:xfrm>
                  <a:prstGeom prst="cube">
                    <a:avLst>
                      <a:gd name="adj" fmla="val 92882"/>
                    </a:avLst>
                  </a:prstGeom>
                  <a:solidFill>
                    <a:srgbClr val="DC650C"/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7" name="Group 26"/>
                <p:cNvGrpSpPr/>
                <p:nvPr/>
              </p:nvGrpSpPr>
              <p:grpSpPr>
                <a:xfrm>
                  <a:off x="1117248" y="1229389"/>
                  <a:ext cx="1023904" cy="2068564"/>
                  <a:chOff x="1112313" y="3557866"/>
                  <a:chExt cx="1023904" cy="2068564"/>
                </a:xfrm>
              </p:grpSpPr>
              <p:sp>
                <p:nvSpPr>
                  <p:cNvPr id="138" name="Cube 137"/>
                  <p:cNvSpPr/>
                  <p:nvPr/>
                </p:nvSpPr>
                <p:spPr>
                  <a:xfrm>
                    <a:off x="1112313" y="4432557"/>
                    <a:ext cx="1020372" cy="1193873"/>
                  </a:xfrm>
                  <a:prstGeom prst="cube">
                    <a:avLst>
                      <a:gd name="adj" fmla="val 92882"/>
                    </a:avLst>
                  </a:prstGeom>
                  <a:solidFill>
                    <a:srgbClr val="DCAA23"/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9" name="Cube 138"/>
                  <p:cNvSpPr/>
                  <p:nvPr/>
                </p:nvSpPr>
                <p:spPr>
                  <a:xfrm>
                    <a:off x="1114079" y="4135356"/>
                    <a:ext cx="1020372" cy="1193873"/>
                  </a:xfrm>
                  <a:prstGeom prst="cube">
                    <a:avLst>
                      <a:gd name="adj" fmla="val 92882"/>
                    </a:avLst>
                  </a:prstGeom>
                  <a:solidFill>
                    <a:srgbClr val="A9DC0E"/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Cube 139"/>
                  <p:cNvSpPr/>
                  <p:nvPr/>
                </p:nvSpPr>
                <p:spPr>
                  <a:xfrm>
                    <a:off x="1114079" y="3846600"/>
                    <a:ext cx="1020372" cy="1193873"/>
                  </a:xfrm>
                  <a:prstGeom prst="cube">
                    <a:avLst>
                      <a:gd name="adj" fmla="val 92882"/>
                    </a:avLst>
                  </a:prstGeom>
                  <a:solidFill>
                    <a:srgbClr val="A9DC0E"/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1" name="Cube 140"/>
                  <p:cNvSpPr/>
                  <p:nvPr/>
                </p:nvSpPr>
                <p:spPr>
                  <a:xfrm>
                    <a:off x="1115845" y="3557866"/>
                    <a:ext cx="1020372" cy="1193873"/>
                  </a:xfrm>
                  <a:prstGeom prst="cube">
                    <a:avLst>
                      <a:gd name="adj" fmla="val 92882"/>
                    </a:avLst>
                  </a:prstGeom>
                  <a:solidFill>
                    <a:srgbClr val="A9DC0E"/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6" name="Group 95"/>
              <p:cNvGrpSpPr/>
              <p:nvPr/>
            </p:nvGrpSpPr>
            <p:grpSpPr>
              <a:xfrm>
                <a:off x="2582777" y="1156095"/>
                <a:ext cx="979060" cy="4784924"/>
                <a:chOff x="1140992" y="1268942"/>
                <a:chExt cx="979060" cy="4784924"/>
              </a:xfrm>
            </p:grpSpPr>
            <p:sp>
              <p:nvSpPr>
                <p:cNvPr id="126" name="Cube 9"/>
                <p:cNvSpPr/>
                <p:nvPr/>
              </p:nvSpPr>
              <p:spPr>
                <a:xfrm>
                  <a:off x="1799087" y="1268942"/>
                  <a:ext cx="320965" cy="4131199"/>
                </a:xfrm>
                <a:prstGeom prst="cub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Cube 10"/>
                <p:cNvSpPr/>
                <p:nvPr/>
              </p:nvSpPr>
              <p:spPr>
                <a:xfrm>
                  <a:off x="1672387" y="1393428"/>
                  <a:ext cx="320965" cy="4131199"/>
                </a:xfrm>
                <a:prstGeom prst="cub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Cube 11"/>
                <p:cNvSpPr/>
                <p:nvPr/>
              </p:nvSpPr>
              <p:spPr>
                <a:xfrm>
                  <a:off x="1539814" y="1517914"/>
                  <a:ext cx="320965" cy="4131199"/>
                </a:xfrm>
                <a:prstGeom prst="cub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Cube 12"/>
                <p:cNvSpPr/>
                <p:nvPr/>
              </p:nvSpPr>
              <p:spPr>
                <a:xfrm>
                  <a:off x="1399159" y="1656357"/>
                  <a:ext cx="320965" cy="4131199"/>
                </a:xfrm>
                <a:prstGeom prst="cub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Cube 13"/>
                <p:cNvSpPr/>
                <p:nvPr/>
              </p:nvSpPr>
              <p:spPr>
                <a:xfrm>
                  <a:off x="1281647" y="1784224"/>
                  <a:ext cx="320965" cy="4131199"/>
                </a:xfrm>
                <a:prstGeom prst="cub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Cube 14"/>
                <p:cNvSpPr/>
                <p:nvPr/>
              </p:nvSpPr>
              <p:spPr>
                <a:xfrm>
                  <a:off x="1140992" y="1922667"/>
                  <a:ext cx="320965" cy="4131199"/>
                </a:xfrm>
                <a:prstGeom prst="cub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/>
              <p:cNvGrpSpPr/>
              <p:nvPr/>
            </p:nvGrpSpPr>
            <p:grpSpPr>
              <a:xfrm>
                <a:off x="2786378" y="1268942"/>
                <a:ext cx="1032371" cy="4397041"/>
                <a:chOff x="1108781" y="1229389"/>
                <a:chExt cx="1032371" cy="4397041"/>
              </a:xfrm>
            </p:grpSpPr>
            <p:grpSp>
              <p:nvGrpSpPr>
                <p:cNvPr id="99" name="Group 20"/>
                <p:cNvGrpSpPr/>
                <p:nvPr/>
              </p:nvGrpSpPr>
              <p:grpSpPr>
                <a:xfrm>
                  <a:off x="1112313" y="3557866"/>
                  <a:ext cx="1023904" cy="2068564"/>
                  <a:chOff x="1112313" y="3557866"/>
                  <a:chExt cx="1023904" cy="2068564"/>
                </a:xfrm>
              </p:grpSpPr>
              <p:sp>
                <p:nvSpPr>
                  <p:cNvPr id="112" name="Cube 111"/>
                  <p:cNvSpPr/>
                  <p:nvPr/>
                </p:nvSpPr>
                <p:spPr>
                  <a:xfrm>
                    <a:off x="1112313" y="4432557"/>
                    <a:ext cx="1020372" cy="1193873"/>
                  </a:xfrm>
                  <a:prstGeom prst="cube">
                    <a:avLst>
                      <a:gd name="adj" fmla="val 92882"/>
                    </a:avLst>
                  </a:prstGeom>
                  <a:solidFill>
                    <a:srgbClr val="A9DC0E"/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Cube 114"/>
                  <p:cNvSpPr/>
                  <p:nvPr/>
                </p:nvSpPr>
                <p:spPr>
                  <a:xfrm>
                    <a:off x="1114079" y="4135356"/>
                    <a:ext cx="1020372" cy="1193873"/>
                  </a:xfrm>
                  <a:prstGeom prst="cube">
                    <a:avLst>
                      <a:gd name="adj" fmla="val 92882"/>
                    </a:avLst>
                  </a:prstGeom>
                  <a:solidFill>
                    <a:srgbClr val="A9DC0E"/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" name="Cube 115"/>
                  <p:cNvSpPr/>
                  <p:nvPr/>
                </p:nvSpPr>
                <p:spPr>
                  <a:xfrm>
                    <a:off x="1114079" y="3846600"/>
                    <a:ext cx="1020372" cy="1193873"/>
                  </a:xfrm>
                  <a:prstGeom prst="cube">
                    <a:avLst>
                      <a:gd name="adj" fmla="val 92882"/>
                    </a:avLst>
                  </a:prstGeom>
                  <a:solidFill>
                    <a:srgbClr val="A9DC0E"/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Cube 120"/>
                  <p:cNvSpPr/>
                  <p:nvPr/>
                </p:nvSpPr>
                <p:spPr>
                  <a:xfrm>
                    <a:off x="1115845" y="3557866"/>
                    <a:ext cx="1020372" cy="1193873"/>
                  </a:xfrm>
                  <a:prstGeom prst="cube">
                    <a:avLst>
                      <a:gd name="adj" fmla="val 92882"/>
                    </a:avLst>
                  </a:prstGeom>
                  <a:solidFill>
                    <a:srgbClr val="A9DC0E"/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0" name="Group 21"/>
                <p:cNvGrpSpPr/>
                <p:nvPr/>
              </p:nvGrpSpPr>
              <p:grpSpPr>
                <a:xfrm>
                  <a:off x="1108781" y="2389394"/>
                  <a:ext cx="1023904" cy="2068564"/>
                  <a:chOff x="1112313" y="3557866"/>
                  <a:chExt cx="1023904" cy="2068564"/>
                </a:xfrm>
              </p:grpSpPr>
              <p:sp>
                <p:nvSpPr>
                  <p:cNvPr id="106" name="Cube 105"/>
                  <p:cNvSpPr/>
                  <p:nvPr/>
                </p:nvSpPr>
                <p:spPr>
                  <a:xfrm>
                    <a:off x="1112313" y="4432557"/>
                    <a:ext cx="1020372" cy="1193873"/>
                  </a:xfrm>
                  <a:prstGeom prst="cube">
                    <a:avLst>
                      <a:gd name="adj" fmla="val 92882"/>
                    </a:avLst>
                  </a:prstGeom>
                  <a:solidFill>
                    <a:srgbClr val="A9DC0E"/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Cube 106"/>
                  <p:cNvSpPr/>
                  <p:nvPr/>
                </p:nvSpPr>
                <p:spPr>
                  <a:xfrm>
                    <a:off x="1114079" y="4135356"/>
                    <a:ext cx="1020372" cy="1193873"/>
                  </a:xfrm>
                  <a:prstGeom prst="cube">
                    <a:avLst>
                      <a:gd name="adj" fmla="val 92882"/>
                    </a:avLst>
                  </a:prstGeom>
                  <a:solidFill>
                    <a:srgbClr val="A9DC0E"/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Cube 109"/>
                  <p:cNvSpPr/>
                  <p:nvPr/>
                </p:nvSpPr>
                <p:spPr>
                  <a:xfrm>
                    <a:off x="1114079" y="3846600"/>
                    <a:ext cx="1020372" cy="1193873"/>
                  </a:xfrm>
                  <a:prstGeom prst="cube">
                    <a:avLst>
                      <a:gd name="adj" fmla="val 92882"/>
                    </a:avLst>
                  </a:prstGeom>
                  <a:solidFill>
                    <a:srgbClr val="A9DC0E"/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Cube 110"/>
                  <p:cNvSpPr/>
                  <p:nvPr/>
                </p:nvSpPr>
                <p:spPr>
                  <a:xfrm>
                    <a:off x="1115845" y="3557866"/>
                    <a:ext cx="1020372" cy="1193873"/>
                  </a:xfrm>
                  <a:prstGeom prst="cube">
                    <a:avLst>
                      <a:gd name="adj" fmla="val 92882"/>
                    </a:avLst>
                  </a:prstGeom>
                  <a:solidFill>
                    <a:srgbClr val="A9DC0E"/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1" name="Group 26"/>
                <p:cNvGrpSpPr/>
                <p:nvPr/>
              </p:nvGrpSpPr>
              <p:grpSpPr>
                <a:xfrm>
                  <a:off x="1117248" y="1229389"/>
                  <a:ext cx="1023904" cy="2068564"/>
                  <a:chOff x="1112313" y="3557866"/>
                  <a:chExt cx="1023904" cy="2068564"/>
                </a:xfrm>
              </p:grpSpPr>
              <p:sp>
                <p:nvSpPr>
                  <p:cNvPr id="102" name="Cube 101"/>
                  <p:cNvSpPr/>
                  <p:nvPr/>
                </p:nvSpPr>
                <p:spPr>
                  <a:xfrm>
                    <a:off x="1112313" y="4432557"/>
                    <a:ext cx="1020372" cy="1193873"/>
                  </a:xfrm>
                  <a:prstGeom prst="cube">
                    <a:avLst>
                      <a:gd name="adj" fmla="val 92882"/>
                    </a:avLst>
                  </a:prstGeom>
                  <a:solidFill>
                    <a:srgbClr val="A9DC0E"/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Cube 102"/>
                  <p:cNvSpPr/>
                  <p:nvPr/>
                </p:nvSpPr>
                <p:spPr>
                  <a:xfrm>
                    <a:off x="1114079" y="4135356"/>
                    <a:ext cx="1020372" cy="1193873"/>
                  </a:xfrm>
                  <a:prstGeom prst="cube">
                    <a:avLst>
                      <a:gd name="adj" fmla="val 92882"/>
                    </a:avLst>
                  </a:prstGeom>
                  <a:solidFill>
                    <a:srgbClr val="A9DC0E"/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Cube 103"/>
                  <p:cNvSpPr/>
                  <p:nvPr/>
                </p:nvSpPr>
                <p:spPr>
                  <a:xfrm>
                    <a:off x="1114079" y="3846600"/>
                    <a:ext cx="1020372" cy="1193873"/>
                  </a:xfrm>
                  <a:prstGeom prst="cube">
                    <a:avLst>
                      <a:gd name="adj" fmla="val 92882"/>
                    </a:avLst>
                  </a:prstGeom>
                  <a:solidFill>
                    <a:srgbClr val="A9DC0E"/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Cube 104"/>
                  <p:cNvSpPr/>
                  <p:nvPr/>
                </p:nvSpPr>
                <p:spPr>
                  <a:xfrm>
                    <a:off x="1115845" y="3557866"/>
                    <a:ext cx="1020372" cy="1193873"/>
                  </a:xfrm>
                  <a:prstGeom prst="cube">
                    <a:avLst>
                      <a:gd name="adj" fmla="val 92882"/>
                    </a:avLst>
                  </a:prstGeom>
                  <a:solidFill>
                    <a:srgbClr val="A9DC0E"/>
                  </a:solidFill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6200000">
              <a:off x="2106096" y="24780893"/>
              <a:ext cx="1190436" cy="833015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6200000" flipV="1">
              <a:off x="1003219" y="24208107"/>
              <a:ext cx="228600" cy="1120140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6200000" flipV="1">
              <a:off x="1155619" y="24360507"/>
              <a:ext cx="228600" cy="1120140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6200000" flipV="1">
              <a:off x="935493" y="24512907"/>
              <a:ext cx="228600" cy="1120140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cxnSp>
          <p:nvCxnSpPr>
            <p:cNvPr id="55" name="Straight Arrow Connector 54"/>
            <p:cNvCxnSpPr/>
            <p:nvPr/>
          </p:nvCxnSpPr>
          <p:spPr>
            <a:xfrm rot="16200000" flipH="1">
              <a:off x="2495628" y="22451047"/>
              <a:ext cx="680797" cy="320965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10800000" flipV="1">
              <a:off x="4299596" y="25648206"/>
              <a:ext cx="674494" cy="57264"/>
            </a:xfrm>
            <a:prstGeom prst="straightConnector1">
              <a:avLst/>
            </a:prstGeom>
            <a:ln>
              <a:solidFill>
                <a:schemeClr val="tx1"/>
              </a:solidFill>
              <a:tailEnd type="oval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077202" y="20850072"/>
            <a:ext cx="1933670" cy="6327206"/>
            <a:chOff x="6444106" y="21907418"/>
            <a:chExt cx="1566766" cy="5824050"/>
          </a:xfrm>
        </p:grpSpPr>
        <p:grpSp>
          <p:nvGrpSpPr>
            <p:cNvPr id="54" name="Group 53"/>
            <p:cNvGrpSpPr/>
            <p:nvPr/>
          </p:nvGrpSpPr>
          <p:grpSpPr>
            <a:xfrm>
              <a:off x="7236806" y="21907418"/>
              <a:ext cx="774066" cy="5824050"/>
              <a:chOff x="5780616" y="348319"/>
              <a:chExt cx="774066" cy="5824050"/>
            </a:xfrm>
          </p:grpSpPr>
          <p:sp>
            <p:nvSpPr>
              <p:cNvPr id="58" name="Cube 57"/>
              <p:cNvSpPr/>
              <p:nvPr/>
            </p:nvSpPr>
            <p:spPr>
              <a:xfrm flipH="1">
                <a:off x="5865288" y="355600"/>
                <a:ext cx="442394" cy="5698067"/>
              </a:xfrm>
              <a:prstGeom prst="cube">
                <a:avLst>
                  <a:gd name="adj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 rot="5400000" flipH="1">
                <a:off x="5711301" y="3080678"/>
                <a:ext cx="466070" cy="327440"/>
              </a:xfrm>
              <a:prstGeom prst="triangle">
                <a:avLst/>
              </a:prstGeom>
              <a:solidFill>
                <a:srgbClr val="8C8C8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Isosceles Triangle 59"/>
              <p:cNvSpPr/>
              <p:nvPr/>
            </p:nvSpPr>
            <p:spPr>
              <a:xfrm rot="16200000">
                <a:off x="5995259" y="2989973"/>
                <a:ext cx="590981" cy="527865"/>
              </a:xfrm>
              <a:prstGeom prst="triangle">
                <a:avLst/>
              </a:prstGeom>
              <a:solidFill>
                <a:srgbClr val="8C8C8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6393308" y="961662"/>
                <a:ext cx="85625" cy="319182"/>
              </a:xfrm>
              <a:prstGeom prst="rect">
                <a:avLst/>
              </a:prstGeom>
              <a:solidFill>
                <a:srgbClr val="A9DC0E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393308" y="1314595"/>
                <a:ext cx="85625" cy="319182"/>
              </a:xfrm>
              <a:prstGeom prst="rect">
                <a:avLst/>
              </a:prstGeom>
              <a:solidFill>
                <a:srgbClr val="A9DC0E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6393308" y="1663340"/>
                <a:ext cx="85625" cy="319182"/>
              </a:xfrm>
              <a:prstGeom prst="rect">
                <a:avLst/>
              </a:prstGeom>
              <a:solidFill>
                <a:srgbClr val="A9DC0E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393308" y="2016273"/>
                <a:ext cx="85625" cy="319182"/>
              </a:xfrm>
              <a:prstGeom prst="rect">
                <a:avLst/>
              </a:prstGeom>
              <a:solidFill>
                <a:srgbClr val="A9DC0E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6393308" y="3769925"/>
                <a:ext cx="85625" cy="319182"/>
              </a:xfrm>
              <a:prstGeom prst="rect">
                <a:avLst/>
              </a:prstGeom>
              <a:solidFill>
                <a:srgbClr val="A9DC0E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393308" y="4122858"/>
                <a:ext cx="85625" cy="319182"/>
              </a:xfrm>
              <a:prstGeom prst="rect">
                <a:avLst/>
              </a:prstGeom>
              <a:solidFill>
                <a:srgbClr val="A9DC0E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393308" y="4471603"/>
                <a:ext cx="85625" cy="319182"/>
              </a:xfrm>
              <a:prstGeom prst="rect">
                <a:avLst/>
              </a:prstGeom>
              <a:solidFill>
                <a:srgbClr val="A9DC0E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393308" y="4824536"/>
                <a:ext cx="85625" cy="319182"/>
              </a:xfrm>
              <a:prstGeom prst="rect">
                <a:avLst/>
              </a:prstGeom>
              <a:solidFill>
                <a:srgbClr val="A9DC0E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6393308" y="5181433"/>
                <a:ext cx="85625" cy="319182"/>
              </a:xfrm>
              <a:prstGeom prst="rect">
                <a:avLst/>
              </a:prstGeom>
              <a:solidFill>
                <a:srgbClr val="A9DC0E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6393308" y="2369961"/>
                <a:ext cx="85625" cy="319182"/>
              </a:xfrm>
              <a:prstGeom prst="rect">
                <a:avLst/>
              </a:prstGeom>
              <a:solidFill>
                <a:srgbClr val="A9DC0E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6393308" y="2723901"/>
                <a:ext cx="85625" cy="319182"/>
              </a:xfrm>
              <a:prstGeom prst="rect">
                <a:avLst/>
              </a:prstGeom>
              <a:solidFill>
                <a:srgbClr val="A9DC0E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393308" y="3070626"/>
                <a:ext cx="85625" cy="319182"/>
              </a:xfrm>
              <a:prstGeom prst="rect">
                <a:avLst/>
              </a:prstGeom>
              <a:solidFill>
                <a:srgbClr val="A9DC0E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393308" y="3417757"/>
                <a:ext cx="85625" cy="319182"/>
              </a:xfrm>
              <a:prstGeom prst="rect">
                <a:avLst/>
              </a:prstGeom>
              <a:solidFill>
                <a:srgbClr val="A9DC0E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Explosion 1 73"/>
              <p:cNvSpPr/>
              <p:nvPr/>
            </p:nvSpPr>
            <p:spPr>
              <a:xfrm>
                <a:off x="5947847" y="3070625"/>
                <a:ext cx="220120" cy="347132"/>
              </a:xfrm>
              <a:prstGeom prst="irregularSeal1">
                <a:avLst/>
              </a:prstGeom>
              <a:solidFill>
                <a:srgbClr val="00009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Straight Connector 74"/>
              <p:cNvCxnSpPr>
                <a:stCxn id="74" idx="1"/>
              </p:cNvCxnSpPr>
              <p:nvPr/>
            </p:nvCxnSpPr>
            <p:spPr>
              <a:xfrm rot="10800000" flipH="1" flipV="1">
                <a:off x="5947847" y="3209076"/>
                <a:ext cx="355602" cy="348788"/>
              </a:xfrm>
              <a:prstGeom prst="line">
                <a:avLst/>
              </a:prstGeom>
              <a:ln w="952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803990" y="3619166"/>
                <a:ext cx="564993" cy="442393"/>
              </a:xfrm>
              <a:prstGeom prst="line">
                <a:avLst/>
              </a:prstGeom>
              <a:ln w="952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5803988" y="4750830"/>
                <a:ext cx="564993" cy="442393"/>
              </a:xfrm>
              <a:prstGeom prst="line">
                <a:avLst/>
              </a:prstGeom>
              <a:ln w="952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V="1">
                <a:off x="5803990" y="4184158"/>
                <a:ext cx="564993" cy="442393"/>
              </a:xfrm>
              <a:prstGeom prst="line">
                <a:avLst/>
              </a:prstGeom>
              <a:ln w="952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6200000" flipV="1">
                <a:off x="5803990" y="5320056"/>
                <a:ext cx="564993" cy="442393"/>
              </a:xfrm>
              <a:prstGeom prst="line">
                <a:avLst/>
              </a:prstGeom>
              <a:ln w="952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79"/>
              <p:cNvSpPr/>
              <p:nvPr/>
            </p:nvSpPr>
            <p:spPr>
              <a:xfrm>
                <a:off x="5780617" y="6053667"/>
                <a:ext cx="613645" cy="118702"/>
              </a:xfrm>
              <a:prstGeom prst="rect">
                <a:avLst/>
              </a:prstGeom>
              <a:solidFill>
                <a:srgbClr val="3C3C3C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/>
              <p:cNvCxnSpPr>
                <a:endCxn id="80" idx="0"/>
              </p:cNvCxnSpPr>
              <p:nvPr/>
            </p:nvCxnSpPr>
            <p:spPr>
              <a:xfrm rot="5400000">
                <a:off x="6081537" y="5829652"/>
                <a:ext cx="229918" cy="218112"/>
              </a:xfrm>
              <a:prstGeom prst="line">
                <a:avLst/>
              </a:prstGeom>
              <a:ln w="952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6087440" y="3235753"/>
                <a:ext cx="335874" cy="28332"/>
              </a:xfrm>
              <a:prstGeom prst="line">
                <a:avLst/>
              </a:prstGeom>
              <a:ln w="952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74" idx="1"/>
              </p:cNvCxnSpPr>
              <p:nvPr/>
            </p:nvCxnSpPr>
            <p:spPr>
              <a:xfrm rot="10800000" flipH="1" flipV="1">
                <a:off x="5947847" y="3209075"/>
                <a:ext cx="488274" cy="243593"/>
              </a:xfrm>
              <a:prstGeom prst="line">
                <a:avLst/>
              </a:prstGeom>
              <a:ln w="952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5572643" y="2478269"/>
                <a:ext cx="1226555" cy="235062"/>
              </a:xfrm>
              <a:prstGeom prst="line">
                <a:avLst/>
              </a:prstGeom>
              <a:ln w="952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6200000" flipH="1">
                <a:off x="5308547" y="994901"/>
                <a:ext cx="1634205" cy="355601"/>
              </a:xfrm>
              <a:prstGeom prst="line">
                <a:avLst/>
              </a:prstGeom>
              <a:ln w="952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5709251" y="504355"/>
                <a:ext cx="394632" cy="82559"/>
              </a:xfrm>
              <a:prstGeom prst="line">
                <a:avLst/>
              </a:prstGeom>
              <a:ln w="9525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5103437" y="1473884"/>
                <a:ext cx="1966096" cy="442395"/>
              </a:xfrm>
              <a:prstGeom prst="line">
                <a:avLst/>
              </a:prstGeom>
              <a:ln w="9525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6077554" y="2823537"/>
                <a:ext cx="394632" cy="82559"/>
              </a:xfrm>
              <a:prstGeom prst="line">
                <a:avLst/>
              </a:prstGeom>
              <a:ln w="9525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6200000" flipV="1">
              <a:off x="6889876" y="24234782"/>
              <a:ext cx="228600" cy="1120140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20" name="TextBox 19"/>
          <p:cNvSpPr txBox="1"/>
          <p:nvPr/>
        </p:nvSpPr>
        <p:spPr>
          <a:xfrm>
            <a:off x="2034531" y="19675297"/>
            <a:ext cx="23880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 smtClean="0">
                <a:solidFill>
                  <a:schemeClr val="accent1">
                    <a:lumMod val="50000"/>
                  </a:schemeClr>
                </a:solidFill>
              </a:rPr>
              <a:t>Crystals</a:t>
            </a:r>
            <a:r>
              <a:rPr lang="fr-FR" sz="3200" dirty="0" smtClean="0"/>
              <a:t> </a:t>
            </a:r>
          </a:p>
          <a:p>
            <a:pPr algn="ctr"/>
            <a:r>
              <a:rPr lang="fr-FR" sz="3200" dirty="0" smtClean="0">
                <a:solidFill>
                  <a:srgbClr val="0070C0"/>
                </a:solidFill>
              </a:rPr>
              <a:t>Cristaux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5418907" y="24585777"/>
            <a:ext cx="2388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WLS</a:t>
            </a:r>
          </a:p>
        </p:txBody>
      </p:sp>
      <p:grpSp>
        <p:nvGrpSpPr>
          <p:cNvPr id="1222" name="Group 188"/>
          <p:cNvGrpSpPr>
            <a:grpSpLocks noChangeAspect="1"/>
          </p:cNvGrpSpPr>
          <p:nvPr/>
        </p:nvGrpSpPr>
        <p:grpSpPr bwMode="auto">
          <a:xfrm>
            <a:off x="15586678" y="19283972"/>
            <a:ext cx="14314949" cy="6872818"/>
            <a:chOff x="103310950" y="107018171"/>
            <a:chExt cx="13292564" cy="6381650"/>
          </a:xfrm>
        </p:grpSpPr>
        <p:sp>
          <p:nvSpPr>
            <p:cNvPr id="1223" name="Rectangle 189"/>
            <p:cNvSpPr>
              <a:spLocks noChangeArrowheads="1"/>
            </p:cNvSpPr>
            <p:nvPr/>
          </p:nvSpPr>
          <p:spPr bwMode="auto">
            <a:xfrm>
              <a:off x="104787793" y="108199921"/>
              <a:ext cx="194400" cy="3344938"/>
            </a:xfrm>
            <a:prstGeom prst="rect">
              <a:avLst/>
            </a:prstGeom>
            <a:solidFill>
              <a:srgbClr val="B9CD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DCE6F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4" name="Rectangle 190" descr="Wide downward diagonal"/>
            <p:cNvSpPr>
              <a:spLocks noChangeArrowheads="1"/>
            </p:cNvSpPr>
            <p:nvPr/>
          </p:nvSpPr>
          <p:spPr bwMode="auto">
            <a:xfrm>
              <a:off x="104786779" y="107224798"/>
              <a:ext cx="192947" cy="981512"/>
            </a:xfrm>
            <a:prstGeom prst="rect">
              <a:avLst/>
            </a:prstGeom>
            <a:pattFill prst="wdDnDiag">
              <a:fgClr>
                <a:srgbClr val="95B4D8"/>
              </a:fgClr>
              <a:bgClr>
                <a:srgbClr val="FFFFFF"/>
              </a:bgClr>
            </a:pattFill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5" name="Rectangle 191"/>
            <p:cNvSpPr>
              <a:spLocks noChangeArrowheads="1"/>
            </p:cNvSpPr>
            <p:nvPr/>
          </p:nvSpPr>
          <p:spPr bwMode="auto">
            <a:xfrm rot="141600">
              <a:off x="104995903" y="107230186"/>
              <a:ext cx="192947" cy="981512"/>
            </a:xfrm>
            <a:prstGeom prst="rect">
              <a:avLst/>
            </a:prstGeom>
            <a:noFill/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6" name="Rectangle 192"/>
            <p:cNvSpPr>
              <a:spLocks noChangeArrowheads="1"/>
            </p:cNvSpPr>
            <p:nvPr/>
          </p:nvSpPr>
          <p:spPr bwMode="auto">
            <a:xfrm rot="21441599">
              <a:off x="104578089" y="107229343"/>
              <a:ext cx="192947" cy="981512"/>
            </a:xfrm>
            <a:prstGeom prst="rect">
              <a:avLst/>
            </a:prstGeom>
            <a:noFill/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7" name="Rectangle 193" descr="Wide downward diagonal"/>
            <p:cNvSpPr>
              <a:spLocks noChangeArrowheads="1"/>
            </p:cNvSpPr>
            <p:nvPr/>
          </p:nvSpPr>
          <p:spPr bwMode="auto">
            <a:xfrm flipV="1">
              <a:off x="104788989" y="111546836"/>
              <a:ext cx="192947" cy="981512"/>
            </a:xfrm>
            <a:prstGeom prst="rect">
              <a:avLst/>
            </a:prstGeom>
            <a:pattFill prst="wdDnDiag">
              <a:fgClr>
                <a:srgbClr val="95B4D8"/>
              </a:fgClr>
              <a:bgClr>
                <a:srgbClr val="FFFFFF"/>
              </a:bgClr>
            </a:pattFill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8" name="Rectangle 194"/>
            <p:cNvSpPr>
              <a:spLocks noChangeArrowheads="1"/>
            </p:cNvSpPr>
            <p:nvPr/>
          </p:nvSpPr>
          <p:spPr bwMode="auto">
            <a:xfrm rot="21458400" flipV="1">
              <a:off x="104998113" y="111541448"/>
              <a:ext cx="192947" cy="981512"/>
            </a:xfrm>
            <a:prstGeom prst="rect">
              <a:avLst/>
            </a:prstGeom>
            <a:noFill/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9" name="Rectangle 195"/>
            <p:cNvSpPr>
              <a:spLocks noChangeArrowheads="1"/>
            </p:cNvSpPr>
            <p:nvPr/>
          </p:nvSpPr>
          <p:spPr bwMode="auto">
            <a:xfrm rot="158401" flipV="1">
              <a:off x="104580299" y="111542291"/>
              <a:ext cx="192947" cy="981512"/>
            </a:xfrm>
            <a:prstGeom prst="rect">
              <a:avLst/>
            </a:prstGeom>
            <a:noFill/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0" name="Rectangle 196"/>
            <p:cNvSpPr>
              <a:spLocks noChangeArrowheads="1"/>
            </p:cNvSpPr>
            <p:nvPr/>
          </p:nvSpPr>
          <p:spPr bwMode="auto">
            <a:xfrm>
              <a:off x="111466026" y="107334038"/>
              <a:ext cx="515930" cy="5217366"/>
            </a:xfrm>
            <a:prstGeom prst="rect">
              <a:avLst/>
            </a:prstGeom>
            <a:solidFill>
              <a:srgbClr val="B9CD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DCE6F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1" name="Rectangle 197" descr="Wide downward diagonal"/>
            <p:cNvSpPr>
              <a:spLocks noChangeArrowheads="1"/>
            </p:cNvSpPr>
            <p:nvPr/>
          </p:nvSpPr>
          <p:spPr bwMode="auto">
            <a:xfrm rot="1200000">
              <a:off x="111627224" y="107256930"/>
              <a:ext cx="192947" cy="981512"/>
            </a:xfrm>
            <a:prstGeom prst="rect">
              <a:avLst/>
            </a:prstGeom>
            <a:pattFill prst="wdDnDiag">
              <a:fgClr>
                <a:srgbClr val="95B4D8"/>
              </a:fgClr>
              <a:bgClr>
                <a:srgbClr val="FFFFFF"/>
              </a:bgClr>
            </a:pattFill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2" name="Rectangle 198"/>
            <p:cNvSpPr>
              <a:spLocks noChangeArrowheads="1"/>
            </p:cNvSpPr>
            <p:nvPr/>
          </p:nvSpPr>
          <p:spPr bwMode="auto">
            <a:xfrm rot="1341600">
              <a:off x="111821893" y="107333517"/>
              <a:ext cx="192947" cy="981512"/>
            </a:xfrm>
            <a:prstGeom prst="rect">
              <a:avLst/>
            </a:prstGeom>
            <a:noFill/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3" name="AutoShape 199"/>
            <p:cNvSpPr>
              <a:spLocks noChangeArrowheads="1"/>
            </p:cNvSpPr>
            <p:nvPr/>
          </p:nvSpPr>
          <p:spPr bwMode="auto">
            <a:xfrm rot="11470349">
              <a:off x="111352635" y="107171588"/>
              <a:ext cx="358445" cy="1104596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algn="in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4" name="Rectangle 200"/>
            <p:cNvSpPr>
              <a:spLocks noChangeArrowheads="1"/>
            </p:cNvSpPr>
            <p:nvPr/>
          </p:nvSpPr>
          <p:spPr bwMode="auto">
            <a:xfrm rot="22641599">
              <a:off x="111429565" y="107189824"/>
              <a:ext cx="192947" cy="981512"/>
            </a:xfrm>
            <a:prstGeom prst="rect">
              <a:avLst/>
            </a:prstGeom>
            <a:solidFill>
              <a:srgbClr val="FFFFFF"/>
            </a:solidFill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5" name="AutoShape 201"/>
            <p:cNvSpPr>
              <a:spLocks noChangeArrowheads="1"/>
            </p:cNvSpPr>
            <p:nvPr/>
          </p:nvSpPr>
          <p:spPr bwMode="auto">
            <a:xfrm rot="10163978" flipV="1">
              <a:off x="111360054" y="111604499"/>
              <a:ext cx="377557" cy="1104596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algn="in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6" name="AutoShape 202"/>
            <p:cNvSpPr>
              <a:spLocks noChangeArrowheads="1"/>
            </p:cNvSpPr>
            <p:nvPr/>
          </p:nvSpPr>
          <p:spPr bwMode="auto">
            <a:xfrm rot="11279523" flipV="1">
              <a:off x="111804635" y="112480302"/>
              <a:ext cx="386037" cy="103356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algn="in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7" name="Rectangle 203" descr="Wide downward diagonal"/>
            <p:cNvSpPr>
              <a:spLocks noChangeArrowheads="1"/>
            </p:cNvSpPr>
            <p:nvPr/>
          </p:nvSpPr>
          <p:spPr bwMode="auto">
            <a:xfrm rot="20400000" flipV="1">
              <a:off x="111621658" y="111579119"/>
              <a:ext cx="192947" cy="981512"/>
            </a:xfrm>
            <a:prstGeom prst="rect">
              <a:avLst/>
            </a:prstGeom>
            <a:pattFill prst="wdDnDiag">
              <a:fgClr>
                <a:srgbClr val="95B4D8"/>
              </a:fgClr>
              <a:bgClr>
                <a:srgbClr val="FFFFFF"/>
              </a:bgClr>
            </a:pattFill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8" name="Rectangle 204"/>
            <p:cNvSpPr>
              <a:spLocks noChangeArrowheads="1"/>
            </p:cNvSpPr>
            <p:nvPr/>
          </p:nvSpPr>
          <p:spPr bwMode="auto">
            <a:xfrm rot="20258400" flipV="1">
              <a:off x="111816326" y="111502532"/>
              <a:ext cx="192947" cy="981512"/>
            </a:xfrm>
            <a:prstGeom prst="rect">
              <a:avLst/>
            </a:prstGeom>
            <a:noFill/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9" name="Rectangle 205"/>
            <p:cNvSpPr>
              <a:spLocks noChangeArrowheads="1"/>
            </p:cNvSpPr>
            <p:nvPr/>
          </p:nvSpPr>
          <p:spPr bwMode="auto">
            <a:xfrm rot="20558401" flipV="1">
              <a:off x="111423999" y="111646224"/>
              <a:ext cx="192947" cy="981512"/>
            </a:xfrm>
            <a:prstGeom prst="rect">
              <a:avLst/>
            </a:prstGeom>
            <a:solidFill>
              <a:srgbClr val="FFFFFF"/>
            </a:solidFill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0" name="Rectangle 206"/>
            <p:cNvSpPr>
              <a:spLocks noChangeArrowheads="1"/>
            </p:cNvSpPr>
            <p:nvPr/>
          </p:nvSpPr>
          <p:spPr bwMode="auto">
            <a:xfrm rot="123000">
              <a:off x="114936690" y="107512747"/>
              <a:ext cx="234000" cy="4498412"/>
            </a:xfrm>
            <a:prstGeom prst="rect">
              <a:avLst/>
            </a:prstGeom>
            <a:solidFill>
              <a:srgbClr val="B9CD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DCE6F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1" name="AutoShape 207"/>
            <p:cNvSpPr>
              <a:spLocks noChangeArrowheads="1"/>
            </p:cNvSpPr>
            <p:nvPr/>
          </p:nvSpPr>
          <p:spPr bwMode="auto">
            <a:xfrm rot="11464580">
              <a:off x="114717132" y="107117813"/>
              <a:ext cx="358445" cy="1104596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algn="in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2" name="Rectangle 208"/>
            <p:cNvSpPr>
              <a:spLocks noChangeArrowheads="1"/>
            </p:cNvSpPr>
            <p:nvPr/>
          </p:nvSpPr>
          <p:spPr bwMode="auto">
            <a:xfrm rot="1041600">
              <a:off x="114635313" y="107987029"/>
              <a:ext cx="194400" cy="194400"/>
            </a:xfrm>
            <a:prstGeom prst="rect">
              <a:avLst/>
            </a:prstGeom>
            <a:noFill/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3" name="Rectangle 209"/>
            <p:cNvSpPr>
              <a:spLocks noChangeArrowheads="1"/>
            </p:cNvSpPr>
            <p:nvPr/>
          </p:nvSpPr>
          <p:spPr bwMode="auto">
            <a:xfrm rot="1041600">
              <a:off x="114695195" y="107799359"/>
              <a:ext cx="194400" cy="194400"/>
            </a:xfrm>
            <a:prstGeom prst="rect">
              <a:avLst/>
            </a:prstGeom>
            <a:noFill/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4" name="Rectangle 210"/>
            <p:cNvSpPr>
              <a:spLocks noChangeArrowheads="1"/>
            </p:cNvSpPr>
            <p:nvPr/>
          </p:nvSpPr>
          <p:spPr bwMode="auto">
            <a:xfrm rot="1041600">
              <a:off x="114754976" y="107608271"/>
              <a:ext cx="194400" cy="194400"/>
            </a:xfrm>
            <a:prstGeom prst="rect">
              <a:avLst/>
            </a:prstGeom>
            <a:noFill/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5" name="Rectangle 211"/>
            <p:cNvSpPr>
              <a:spLocks noChangeArrowheads="1"/>
            </p:cNvSpPr>
            <p:nvPr/>
          </p:nvSpPr>
          <p:spPr bwMode="auto">
            <a:xfrm rot="1041600">
              <a:off x="114814856" y="107417034"/>
              <a:ext cx="194400" cy="194400"/>
            </a:xfrm>
            <a:prstGeom prst="rect">
              <a:avLst/>
            </a:prstGeom>
            <a:noFill/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6" name="Rectangle 212"/>
            <p:cNvSpPr>
              <a:spLocks noChangeArrowheads="1"/>
            </p:cNvSpPr>
            <p:nvPr/>
          </p:nvSpPr>
          <p:spPr bwMode="auto">
            <a:xfrm rot="1041600">
              <a:off x="114874561" y="107225655"/>
              <a:ext cx="194400" cy="194400"/>
            </a:xfrm>
            <a:prstGeom prst="rect">
              <a:avLst/>
            </a:prstGeom>
            <a:noFill/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47" name="Group 213"/>
            <p:cNvGrpSpPr>
              <a:grpSpLocks/>
            </p:cNvGrpSpPr>
            <p:nvPr/>
          </p:nvGrpSpPr>
          <p:grpSpPr bwMode="auto">
            <a:xfrm rot="1200000">
              <a:off x="114958809" y="107278262"/>
              <a:ext cx="195692" cy="992479"/>
              <a:chOff x="111960461" y="108460833"/>
              <a:chExt cx="195692" cy="992479"/>
            </a:xfrm>
          </p:grpSpPr>
          <p:sp>
            <p:nvSpPr>
              <p:cNvPr id="1403" name="Rectangle 214"/>
              <p:cNvSpPr>
                <a:spLocks noChangeArrowheads="1"/>
              </p:cNvSpPr>
              <p:nvPr/>
            </p:nvSpPr>
            <p:spPr bwMode="auto">
              <a:xfrm>
                <a:off x="111960461" y="109258912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04" name="Rectangle 215"/>
              <p:cNvSpPr>
                <a:spLocks noChangeArrowheads="1"/>
              </p:cNvSpPr>
              <p:nvPr/>
            </p:nvSpPr>
            <p:spPr bwMode="auto">
              <a:xfrm>
                <a:off x="111961619" y="109061922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05" name="Rectangle 216"/>
              <p:cNvSpPr>
                <a:spLocks noChangeArrowheads="1"/>
              </p:cNvSpPr>
              <p:nvPr/>
            </p:nvSpPr>
            <p:spPr bwMode="auto">
              <a:xfrm>
                <a:off x="111961661" y="108861702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06" name="Rectangle 217" descr="Wide downward diagonal"/>
              <p:cNvSpPr>
                <a:spLocks noChangeArrowheads="1"/>
              </p:cNvSpPr>
              <p:nvPr/>
            </p:nvSpPr>
            <p:spPr bwMode="auto">
              <a:xfrm>
                <a:off x="111961753" y="108661309"/>
                <a:ext cx="194400" cy="194400"/>
              </a:xfrm>
              <a:prstGeom prst="rect">
                <a:avLst/>
              </a:prstGeom>
              <a:pattFill prst="wdDnDiag">
                <a:fgClr>
                  <a:srgbClr val="95B4D8"/>
                </a:fgClr>
                <a:bgClr>
                  <a:srgbClr val="FFFFFF"/>
                </a:bgClr>
              </a:pattFill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07" name="Rectangle 218"/>
              <p:cNvSpPr>
                <a:spLocks noChangeArrowheads="1"/>
              </p:cNvSpPr>
              <p:nvPr/>
            </p:nvSpPr>
            <p:spPr bwMode="auto">
              <a:xfrm>
                <a:off x="111961635" y="108460833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48" name="Group 219"/>
            <p:cNvGrpSpPr>
              <a:grpSpLocks/>
            </p:cNvGrpSpPr>
            <p:nvPr/>
          </p:nvGrpSpPr>
          <p:grpSpPr bwMode="auto">
            <a:xfrm rot="1341600">
              <a:off x="115156903" y="107359320"/>
              <a:ext cx="195692" cy="992479"/>
              <a:chOff x="111951814" y="108581855"/>
              <a:chExt cx="195692" cy="992479"/>
            </a:xfrm>
          </p:grpSpPr>
          <p:sp>
            <p:nvSpPr>
              <p:cNvPr id="1398" name="Rectangle 220"/>
              <p:cNvSpPr>
                <a:spLocks noChangeArrowheads="1"/>
              </p:cNvSpPr>
              <p:nvPr/>
            </p:nvSpPr>
            <p:spPr bwMode="auto">
              <a:xfrm>
                <a:off x="111951814" y="109379934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99" name="Rectangle 221"/>
              <p:cNvSpPr>
                <a:spLocks noChangeArrowheads="1"/>
              </p:cNvSpPr>
              <p:nvPr/>
            </p:nvSpPr>
            <p:spPr bwMode="auto">
              <a:xfrm>
                <a:off x="111952971" y="109182944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00" name="Rectangle 222"/>
              <p:cNvSpPr>
                <a:spLocks noChangeArrowheads="1"/>
              </p:cNvSpPr>
              <p:nvPr/>
            </p:nvSpPr>
            <p:spPr bwMode="auto">
              <a:xfrm>
                <a:off x="111953014" y="108982723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01" name="Rectangle 223"/>
              <p:cNvSpPr>
                <a:spLocks noChangeArrowheads="1"/>
              </p:cNvSpPr>
              <p:nvPr/>
            </p:nvSpPr>
            <p:spPr bwMode="auto">
              <a:xfrm>
                <a:off x="111953106" y="108782331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02" name="Rectangle 224"/>
              <p:cNvSpPr>
                <a:spLocks noChangeArrowheads="1"/>
              </p:cNvSpPr>
              <p:nvPr/>
            </p:nvSpPr>
            <p:spPr bwMode="auto">
              <a:xfrm>
                <a:off x="111952988" y="108581855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49" name="AutoShape 225"/>
            <p:cNvSpPr>
              <a:spLocks noChangeArrowheads="1"/>
            </p:cNvSpPr>
            <p:nvPr/>
          </p:nvSpPr>
          <p:spPr bwMode="auto">
            <a:xfrm rot="10135420" flipV="1">
              <a:off x="114682049" y="111557154"/>
              <a:ext cx="358445" cy="1104596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algn="in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0" name="AutoShape 226"/>
            <p:cNvSpPr>
              <a:spLocks noChangeArrowheads="1"/>
            </p:cNvSpPr>
            <p:nvPr/>
          </p:nvSpPr>
          <p:spPr bwMode="auto">
            <a:xfrm rot="11279523" flipV="1">
              <a:off x="114937910" y="111970008"/>
              <a:ext cx="386037" cy="103356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19050" algn="in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51" name="Group 227"/>
            <p:cNvGrpSpPr>
              <a:grpSpLocks/>
            </p:cNvGrpSpPr>
            <p:nvPr/>
          </p:nvGrpSpPr>
          <p:grpSpPr bwMode="auto">
            <a:xfrm flipV="1">
              <a:off x="114632167" y="111534451"/>
              <a:ext cx="717281" cy="1126143"/>
              <a:chOff x="111285103" y="108507552"/>
              <a:chExt cx="717281" cy="1126143"/>
            </a:xfrm>
          </p:grpSpPr>
          <p:sp>
            <p:nvSpPr>
              <p:cNvPr id="1381" name="Rectangle 228"/>
              <p:cNvSpPr>
                <a:spLocks noChangeArrowheads="1"/>
              </p:cNvSpPr>
              <p:nvPr/>
            </p:nvSpPr>
            <p:spPr bwMode="auto">
              <a:xfrm rot="1041600">
                <a:off x="111285103" y="109268926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82" name="Rectangle 229"/>
              <p:cNvSpPr>
                <a:spLocks noChangeArrowheads="1"/>
              </p:cNvSpPr>
              <p:nvPr/>
            </p:nvSpPr>
            <p:spPr bwMode="auto">
              <a:xfrm rot="1041600">
                <a:off x="111344985" y="109081256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83" name="Rectangle 230"/>
              <p:cNvSpPr>
                <a:spLocks noChangeArrowheads="1"/>
              </p:cNvSpPr>
              <p:nvPr/>
            </p:nvSpPr>
            <p:spPr bwMode="auto">
              <a:xfrm rot="1041600">
                <a:off x="111404766" y="108890168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84" name="Rectangle 231"/>
              <p:cNvSpPr>
                <a:spLocks noChangeArrowheads="1"/>
              </p:cNvSpPr>
              <p:nvPr/>
            </p:nvSpPr>
            <p:spPr bwMode="auto">
              <a:xfrm rot="1041600">
                <a:off x="111464646" y="108698931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85" name="Rectangle 232"/>
              <p:cNvSpPr>
                <a:spLocks noChangeArrowheads="1"/>
              </p:cNvSpPr>
              <p:nvPr/>
            </p:nvSpPr>
            <p:spPr bwMode="auto">
              <a:xfrm rot="1041600">
                <a:off x="111524351" y="108507552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1386" name="Group 233"/>
              <p:cNvGrpSpPr>
                <a:grpSpLocks/>
              </p:cNvGrpSpPr>
              <p:nvPr/>
            </p:nvGrpSpPr>
            <p:grpSpPr bwMode="auto">
              <a:xfrm rot="1200000">
                <a:off x="111608599" y="108560158"/>
                <a:ext cx="195692" cy="992480"/>
                <a:chOff x="112106960" y="108529146"/>
                <a:chExt cx="195692" cy="992480"/>
              </a:xfrm>
            </p:grpSpPr>
            <p:sp>
              <p:nvSpPr>
                <p:cNvPr id="1393" name="Rectangle 234"/>
                <p:cNvSpPr>
                  <a:spLocks noChangeArrowheads="1"/>
                </p:cNvSpPr>
                <p:nvPr/>
              </p:nvSpPr>
              <p:spPr bwMode="auto">
                <a:xfrm>
                  <a:off x="112106960" y="109327226"/>
                  <a:ext cx="194400" cy="194400"/>
                </a:xfrm>
                <a:prstGeom prst="rect">
                  <a:avLst/>
                </a:prstGeom>
                <a:noFill/>
                <a:ln w="19050" algn="in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94" name="Rectangle 235" descr="Wide downward diagonal"/>
                <p:cNvSpPr>
                  <a:spLocks noChangeArrowheads="1"/>
                </p:cNvSpPr>
                <p:nvPr/>
              </p:nvSpPr>
              <p:spPr bwMode="auto">
                <a:xfrm>
                  <a:off x="112108118" y="109130235"/>
                  <a:ext cx="194400" cy="194400"/>
                </a:xfrm>
                <a:prstGeom prst="rect">
                  <a:avLst/>
                </a:prstGeom>
                <a:pattFill prst="wdDnDiag">
                  <a:fgClr>
                    <a:srgbClr val="95B4D8"/>
                  </a:fgClr>
                  <a:bgClr>
                    <a:srgbClr val="FFFFFF"/>
                  </a:bgClr>
                </a:pattFill>
                <a:ln w="19050" algn="in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95" name="Rectangle 236"/>
                <p:cNvSpPr>
                  <a:spLocks noChangeArrowheads="1"/>
                </p:cNvSpPr>
                <p:nvPr/>
              </p:nvSpPr>
              <p:spPr bwMode="auto">
                <a:xfrm>
                  <a:off x="112108160" y="108930015"/>
                  <a:ext cx="194400" cy="194400"/>
                </a:xfrm>
                <a:prstGeom prst="rect">
                  <a:avLst/>
                </a:prstGeom>
                <a:noFill/>
                <a:ln w="19050" algn="in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96" name="Rectangle 237"/>
                <p:cNvSpPr>
                  <a:spLocks noChangeArrowheads="1"/>
                </p:cNvSpPr>
                <p:nvPr/>
              </p:nvSpPr>
              <p:spPr bwMode="auto">
                <a:xfrm>
                  <a:off x="112108252" y="108729622"/>
                  <a:ext cx="194400" cy="194400"/>
                </a:xfrm>
                <a:prstGeom prst="rect">
                  <a:avLst/>
                </a:prstGeom>
                <a:noFill/>
                <a:ln w="19050" algn="in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97" name="Rectangle 238"/>
                <p:cNvSpPr>
                  <a:spLocks noChangeArrowheads="1"/>
                </p:cNvSpPr>
                <p:nvPr/>
              </p:nvSpPr>
              <p:spPr bwMode="auto">
                <a:xfrm>
                  <a:off x="112108134" y="108529146"/>
                  <a:ext cx="194400" cy="194400"/>
                </a:xfrm>
                <a:prstGeom prst="rect">
                  <a:avLst/>
                </a:prstGeom>
                <a:noFill/>
                <a:ln w="19050" algn="in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387" name="Group 239"/>
              <p:cNvGrpSpPr>
                <a:grpSpLocks/>
              </p:cNvGrpSpPr>
              <p:nvPr/>
            </p:nvGrpSpPr>
            <p:grpSpPr bwMode="auto">
              <a:xfrm rot="1341600">
                <a:off x="111806693" y="108641216"/>
                <a:ext cx="195691" cy="992479"/>
                <a:chOff x="112101002" y="108644078"/>
                <a:chExt cx="195691" cy="992479"/>
              </a:xfrm>
            </p:grpSpPr>
            <p:sp>
              <p:nvSpPr>
                <p:cNvPr id="1388" name="Rectangle 240"/>
                <p:cNvSpPr>
                  <a:spLocks noChangeArrowheads="1"/>
                </p:cNvSpPr>
                <p:nvPr/>
              </p:nvSpPr>
              <p:spPr bwMode="auto">
                <a:xfrm>
                  <a:off x="112101002" y="109442157"/>
                  <a:ext cx="194400" cy="194400"/>
                </a:xfrm>
                <a:prstGeom prst="rect">
                  <a:avLst/>
                </a:prstGeom>
                <a:noFill/>
                <a:ln w="19050" algn="in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89" name="Rectangle 241"/>
                <p:cNvSpPr>
                  <a:spLocks noChangeArrowheads="1"/>
                </p:cNvSpPr>
                <p:nvPr/>
              </p:nvSpPr>
              <p:spPr bwMode="auto">
                <a:xfrm>
                  <a:off x="112102159" y="109245166"/>
                  <a:ext cx="194400" cy="194400"/>
                </a:xfrm>
                <a:prstGeom prst="rect">
                  <a:avLst/>
                </a:prstGeom>
                <a:noFill/>
                <a:ln w="19050" algn="in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90" name="Rectangle 242"/>
                <p:cNvSpPr>
                  <a:spLocks noChangeArrowheads="1"/>
                </p:cNvSpPr>
                <p:nvPr/>
              </p:nvSpPr>
              <p:spPr bwMode="auto">
                <a:xfrm>
                  <a:off x="112102202" y="109044946"/>
                  <a:ext cx="194400" cy="194400"/>
                </a:xfrm>
                <a:prstGeom prst="rect">
                  <a:avLst/>
                </a:prstGeom>
                <a:noFill/>
                <a:ln w="19050" algn="in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91" name="Rectangle 243"/>
                <p:cNvSpPr>
                  <a:spLocks noChangeArrowheads="1"/>
                </p:cNvSpPr>
                <p:nvPr/>
              </p:nvSpPr>
              <p:spPr bwMode="auto">
                <a:xfrm>
                  <a:off x="112102293" y="108844554"/>
                  <a:ext cx="194400" cy="194400"/>
                </a:xfrm>
                <a:prstGeom prst="rect">
                  <a:avLst/>
                </a:prstGeom>
                <a:noFill/>
                <a:ln w="19050" algn="in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92" name="Rectangle 244"/>
                <p:cNvSpPr>
                  <a:spLocks noChangeArrowheads="1"/>
                </p:cNvSpPr>
                <p:nvPr/>
              </p:nvSpPr>
              <p:spPr bwMode="auto">
                <a:xfrm>
                  <a:off x="112102176" y="108644078"/>
                  <a:ext cx="194400" cy="194400"/>
                </a:xfrm>
                <a:prstGeom prst="rect">
                  <a:avLst/>
                </a:prstGeom>
                <a:noFill/>
                <a:ln w="19050" algn="in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EEECE1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36576" tIns="36576" rIns="36576" bIns="36576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  <p:sp>
          <p:nvSpPr>
            <p:cNvPr id="1252" name="Rectangle 245"/>
            <p:cNvSpPr>
              <a:spLocks noChangeArrowheads="1"/>
            </p:cNvSpPr>
            <p:nvPr/>
          </p:nvSpPr>
          <p:spPr bwMode="auto">
            <a:xfrm>
              <a:off x="107665805" y="107607885"/>
              <a:ext cx="194400" cy="4147623"/>
            </a:xfrm>
            <a:prstGeom prst="rect">
              <a:avLst/>
            </a:prstGeom>
            <a:solidFill>
              <a:srgbClr val="B9CD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DCE6F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53" name="Group 246"/>
            <p:cNvGrpSpPr>
              <a:grpSpLocks/>
            </p:cNvGrpSpPr>
            <p:nvPr/>
          </p:nvGrpSpPr>
          <p:grpSpPr bwMode="auto">
            <a:xfrm rot="21441599">
              <a:off x="107443529" y="107230798"/>
              <a:ext cx="195692" cy="992477"/>
              <a:chOff x="108260835" y="107312088"/>
              <a:chExt cx="195692" cy="992477"/>
            </a:xfrm>
          </p:grpSpPr>
          <p:sp>
            <p:nvSpPr>
              <p:cNvPr id="1376" name="Rectangle 247"/>
              <p:cNvSpPr>
                <a:spLocks noChangeArrowheads="1"/>
              </p:cNvSpPr>
              <p:nvPr/>
            </p:nvSpPr>
            <p:spPr bwMode="auto">
              <a:xfrm>
                <a:off x="108260835" y="108110165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7" name="Rectangle 248"/>
              <p:cNvSpPr>
                <a:spLocks noChangeArrowheads="1"/>
              </p:cNvSpPr>
              <p:nvPr/>
            </p:nvSpPr>
            <p:spPr bwMode="auto">
              <a:xfrm>
                <a:off x="108261993" y="107913175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8" name="Rectangle 249"/>
              <p:cNvSpPr>
                <a:spLocks noChangeArrowheads="1"/>
              </p:cNvSpPr>
              <p:nvPr/>
            </p:nvSpPr>
            <p:spPr bwMode="auto">
              <a:xfrm>
                <a:off x="108262035" y="107712955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9" name="Rectangle 250"/>
              <p:cNvSpPr>
                <a:spLocks noChangeArrowheads="1"/>
              </p:cNvSpPr>
              <p:nvPr/>
            </p:nvSpPr>
            <p:spPr bwMode="auto">
              <a:xfrm>
                <a:off x="108262127" y="107512564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80" name="Rectangle 251"/>
              <p:cNvSpPr>
                <a:spLocks noChangeArrowheads="1"/>
              </p:cNvSpPr>
              <p:nvPr/>
            </p:nvSpPr>
            <p:spPr bwMode="auto">
              <a:xfrm>
                <a:off x="108262010" y="107312088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54" name="Rectangle 252"/>
            <p:cNvSpPr>
              <a:spLocks noChangeArrowheads="1"/>
            </p:cNvSpPr>
            <p:nvPr/>
          </p:nvSpPr>
          <p:spPr bwMode="auto">
            <a:xfrm>
              <a:off x="107659856" y="108022498"/>
              <a:ext cx="194400" cy="194400"/>
            </a:xfrm>
            <a:prstGeom prst="rect">
              <a:avLst/>
            </a:prstGeom>
            <a:noFill/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5" name="Rectangle 253"/>
            <p:cNvSpPr>
              <a:spLocks noChangeArrowheads="1"/>
            </p:cNvSpPr>
            <p:nvPr/>
          </p:nvSpPr>
          <p:spPr bwMode="auto">
            <a:xfrm>
              <a:off x="107661014" y="107825507"/>
              <a:ext cx="194400" cy="194400"/>
            </a:xfrm>
            <a:prstGeom prst="rect">
              <a:avLst/>
            </a:prstGeom>
            <a:noFill/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6" name="Rectangle 254"/>
            <p:cNvSpPr>
              <a:spLocks noChangeArrowheads="1"/>
            </p:cNvSpPr>
            <p:nvPr/>
          </p:nvSpPr>
          <p:spPr bwMode="auto">
            <a:xfrm>
              <a:off x="107661056" y="107625287"/>
              <a:ext cx="194400" cy="194400"/>
            </a:xfrm>
            <a:prstGeom prst="rect">
              <a:avLst/>
            </a:prstGeom>
            <a:noFill/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7" name="Rectangle 255" descr="Wide downward diagonal"/>
            <p:cNvSpPr>
              <a:spLocks noChangeArrowheads="1"/>
            </p:cNvSpPr>
            <p:nvPr/>
          </p:nvSpPr>
          <p:spPr bwMode="auto">
            <a:xfrm>
              <a:off x="107661148" y="107424894"/>
              <a:ext cx="194400" cy="194400"/>
            </a:xfrm>
            <a:prstGeom prst="rect">
              <a:avLst/>
            </a:prstGeom>
            <a:pattFill prst="wdDnDiag">
              <a:fgClr>
                <a:srgbClr val="95B4D8"/>
              </a:fgClr>
              <a:bgClr>
                <a:srgbClr val="FFFFFF"/>
              </a:bgClr>
            </a:pattFill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8" name="Rectangle 256"/>
            <p:cNvSpPr>
              <a:spLocks noChangeArrowheads="1"/>
            </p:cNvSpPr>
            <p:nvPr/>
          </p:nvSpPr>
          <p:spPr bwMode="auto">
            <a:xfrm>
              <a:off x="107661030" y="107224418"/>
              <a:ext cx="194400" cy="194400"/>
            </a:xfrm>
            <a:prstGeom prst="rect">
              <a:avLst/>
            </a:prstGeom>
            <a:noFill/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59" name="Group 257"/>
            <p:cNvGrpSpPr>
              <a:grpSpLocks/>
            </p:cNvGrpSpPr>
            <p:nvPr/>
          </p:nvGrpSpPr>
          <p:grpSpPr bwMode="auto">
            <a:xfrm rot="141600">
              <a:off x="107873826" y="107229758"/>
              <a:ext cx="195691" cy="992479"/>
              <a:chOff x="112101002" y="108644078"/>
              <a:chExt cx="195691" cy="992479"/>
            </a:xfrm>
          </p:grpSpPr>
          <p:sp>
            <p:nvSpPr>
              <p:cNvPr id="1371" name="Rectangle 258"/>
              <p:cNvSpPr>
                <a:spLocks noChangeArrowheads="1"/>
              </p:cNvSpPr>
              <p:nvPr/>
            </p:nvSpPr>
            <p:spPr bwMode="auto">
              <a:xfrm>
                <a:off x="112101002" y="109442157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2" name="Rectangle 259"/>
              <p:cNvSpPr>
                <a:spLocks noChangeArrowheads="1"/>
              </p:cNvSpPr>
              <p:nvPr/>
            </p:nvSpPr>
            <p:spPr bwMode="auto">
              <a:xfrm>
                <a:off x="112102159" y="109245166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3" name="Rectangle 260"/>
              <p:cNvSpPr>
                <a:spLocks noChangeArrowheads="1"/>
              </p:cNvSpPr>
              <p:nvPr/>
            </p:nvSpPr>
            <p:spPr bwMode="auto">
              <a:xfrm>
                <a:off x="112102202" y="109044946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4" name="Rectangle 261"/>
              <p:cNvSpPr>
                <a:spLocks noChangeArrowheads="1"/>
              </p:cNvSpPr>
              <p:nvPr/>
            </p:nvSpPr>
            <p:spPr bwMode="auto">
              <a:xfrm>
                <a:off x="112102293" y="108844554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5" name="Rectangle 262"/>
              <p:cNvSpPr>
                <a:spLocks noChangeArrowheads="1"/>
              </p:cNvSpPr>
              <p:nvPr/>
            </p:nvSpPr>
            <p:spPr bwMode="auto">
              <a:xfrm>
                <a:off x="112102176" y="108644078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60" name="Group 263"/>
            <p:cNvGrpSpPr>
              <a:grpSpLocks/>
            </p:cNvGrpSpPr>
            <p:nvPr/>
          </p:nvGrpSpPr>
          <p:grpSpPr bwMode="auto">
            <a:xfrm rot="158401" flipV="1">
              <a:off x="107451284" y="111567172"/>
              <a:ext cx="195691" cy="992478"/>
              <a:chOff x="108347370" y="107430498"/>
              <a:chExt cx="195691" cy="992478"/>
            </a:xfrm>
          </p:grpSpPr>
          <p:sp>
            <p:nvSpPr>
              <p:cNvPr id="1366" name="Rectangle 264"/>
              <p:cNvSpPr>
                <a:spLocks noChangeArrowheads="1"/>
              </p:cNvSpPr>
              <p:nvPr/>
            </p:nvSpPr>
            <p:spPr bwMode="auto">
              <a:xfrm>
                <a:off x="108347370" y="108228576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67" name="Rectangle 265"/>
              <p:cNvSpPr>
                <a:spLocks noChangeArrowheads="1"/>
              </p:cNvSpPr>
              <p:nvPr/>
            </p:nvSpPr>
            <p:spPr bwMode="auto">
              <a:xfrm>
                <a:off x="108348528" y="108031585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68" name="Rectangle 266"/>
              <p:cNvSpPr>
                <a:spLocks noChangeArrowheads="1"/>
              </p:cNvSpPr>
              <p:nvPr/>
            </p:nvSpPr>
            <p:spPr bwMode="auto">
              <a:xfrm>
                <a:off x="108348570" y="107831366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69" name="Rectangle 267"/>
              <p:cNvSpPr>
                <a:spLocks noChangeArrowheads="1"/>
              </p:cNvSpPr>
              <p:nvPr/>
            </p:nvSpPr>
            <p:spPr bwMode="auto">
              <a:xfrm>
                <a:off x="108348661" y="107630974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0" name="Rectangle 268"/>
              <p:cNvSpPr>
                <a:spLocks noChangeArrowheads="1"/>
              </p:cNvSpPr>
              <p:nvPr/>
            </p:nvSpPr>
            <p:spPr bwMode="auto">
              <a:xfrm>
                <a:off x="108348545" y="107430498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61" name="Rectangle 269"/>
            <p:cNvSpPr>
              <a:spLocks noChangeArrowheads="1"/>
            </p:cNvSpPr>
            <p:nvPr/>
          </p:nvSpPr>
          <p:spPr bwMode="auto">
            <a:xfrm flipV="1">
              <a:off x="107667612" y="111569021"/>
              <a:ext cx="194400" cy="194400"/>
            </a:xfrm>
            <a:prstGeom prst="rect">
              <a:avLst/>
            </a:prstGeom>
            <a:noFill/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2" name="Rectangle 270" descr="Wide downward diagonal"/>
            <p:cNvSpPr>
              <a:spLocks noChangeArrowheads="1"/>
            </p:cNvSpPr>
            <p:nvPr/>
          </p:nvSpPr>
          <p:spPr bwMode="auto">
            <a:xfrm flipV="1">
              <a:off x="107668770" y="111766012"/>
              <a:ext cx="194400" cy="194400"/>
            </a:xfrm>
            <a:prstGeom prst="rect">
              <a:avLst/>
            </a:prstGeom>
            <a:pattFill prst="wdDnDiag">
              <a:fgClr>
                <a:srgbClr val="95B4D8"/>
              </a:fgClr>
              <a:bgClr>
                <a:srgbClr val="FFFFFF"/>
              </a:bgClr>
            </a:pattFill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3" name="Rectangle 271"/>
            <p:cNvSpPr>
              <a:spLocks noChangeArrowheads="1"/>
            </p:cNvSpPr>
            <p:nvPr/>
          </p:nvSpPr>
          <p:spPr bwMode="auto">
            <a:xfrm flipV="1">
              <a:off x="107668812" y="111966232"/>
              <a:ext cx="194400" cy="194400"/>
            </a:xfrm>
            <a:prstGeom prst="rect">
              <a:avLst/>
            </a:prstGeom>
            <a:noFill/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4" name="Rectangle 272"/>
            <p:cNvSpPr>
              <a:spLocks noChangeArrowheads="1"/>
            </p:cNvSpPr>
            <p:nvPr/>
          </p:nvSpPr>
          <p:spPr bwMode="auto">
            <a:xfrm flipV="1">
              <a:off x="107668904" y="112166625"/>
              <a:ext cx="194400" cy="194400"/>
            </a:xfrm>
            <a:prstGeom prst="rect">
              <a:avLst/>
            </a:prstGeom>
            <a:noFill/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9CDE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5" name="Rectangle 273"/>
            <p:cNvSpPr>
              <a:spLocks noChangeArrowheads="1"/>
            </p:cNvSpPr>
            <p:nvPr/>
          </p:nvSpPr>
          <p:spPr bwMode="auto">
            <a:xfrm flipV="1">
              <a:off x="107668786" y="112367101"/>
              <a:ext cx="194400" cy="194400"/>
            </a:xfrm>
            <a:prstGeom prst="rect">
              <a:avLst/>
            </a:prstGeom>
            <a:noFill/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66" name="Group 274"/>
            <p:cNvGrpSpPr>
              <a:grpSpLocks/>
            </p:cNvGrpSpPr>
            <p:nvPr/>
          </p:nvGrpSpPr>
          <p:grpSpPr bwMode="auto">
            <a:xfrm rot="21458400" flipV="1">
              <a:off x="107881581" y="111568211"/>
              <a:ext cx="195692" cy="992478"/>
              <a:chOff x="112197527" y="108754496"/>
              <a:chExt cx="195692" cy="992478"/>
            </a:xfrm>
          </p:grpSpPr>
          <p:sp>
            <p:nvSpPr>
              <p:cNvPr id="1361" name="Rectangle 275"/>
              <p:cNvSpPr>
                <a:spLocks noChangeArrowheads="1"/>
              </p:cNvSpPr>
              <p:nvPr/>
            </p:nvSpPr>
            <p:spPr bwMode="auto">
              <a:xfrm>
                <a:off x="112197527" y="109552574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62" name="Rectangle 276"/>
              <p:cNvSpPr>
                <a:spLocks noChangeArrowheads="1"/>
              </p:cNvSpPr>
              <p:nvPr/>
            </p:nvSpPr>
            <p:spPr bwMode="auto">
              <a:xfrm>
                <a:off x="112198684" y="109355583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63" name="Rectangle 277"/>
              <p:cNvSpPr>
                <a:spLocks noChangeArrowheads="1"/>
              </p:cNvSpPr>
              <p:nvPr/>
            </p:nvSpPr>
            <p:spPr bwMode="auto">
              <a:xfrm>
                <a:off x="112198727" y="109155364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64" name="Rectangle 278"/>
              <p:cNvSpPr>
                <a:spLocks noChangeArrowheads="1"/>
              </p:cNvSpPr>
              <p:nvPr/>
            </p:nvSpPr>
            <p:spPr bwMode="auto">
              <a:xfrm>
                <a:off x="112198819" y="108954972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65" name="Rectangle 279"/>
              <p:cNvSpPr>
                <a:spLocks noChangeArrowheads="1"/>
              </p:cNvSpPr>
              <p:nvPr/>
            </p:nvSpPr>
            <p:spPr bwMode="auto">
              <a:xfrm>
                <a:off x="112198702" y="108754496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67" name="Oval 280"/>
            <p:cNvSpPr>
              <a:spLocks noChangeArrowheads="1"/>
            </p:cNvSpPr>
            <p:nvPr/>
          </p:nvSpPr>
          <p:spPr bwMode="auto">
            <a:xfrm>
              <a:off x="107683987" y="109718731"/>
              <a:ext cx="123568" cy="123567"/>
            </a:xfrm>
            <a:prstGeom prst="ellipse">
              <a:avLst/>
            </a:prstGeom>
            <a:solidFill>
              <a:srgbClr val="C00000"/>
            </a:solidFill>
            <a:ln w="12700" algn="in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cxnSp>
          <p:nvCxnSpPr>
            <p:cNvPr id="1305" name="AutoShape 281"/>
            <p:cNvCxnSpPr>
              <a:cxnSpLocks noChangeShapeType="1"/>
            </p:cNvCxnSpPr>
            <p:nvPr/>
          </p:nvCxnSpPr>
          <p:spPr bwMode="auto">
            <a:xfrm>
              <a:off x="107739187" y="107497529"/>
              <a:ext cx="25758" cy="4417453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prstDash val="dash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268" name="Oval 282"/>
            <p:cNvSpPr>
              <a:spLocks noChangeArrowheads="1"/>
            </p:cNvSpPr>
            <p:nvPr/>
          </p:nvSpPr>
          <p:spPr bwMode="auto">
            <a:xfrm>
              <a:off x="104801773" y="109719761"/>
              <a:ext cx="123568" cy="123567"/>
            </a:xfrm>
            <a:prstGeom prst="ellipse">
              <a:avLst/>
            </a:prstGeom>
            <a:solidFill>
              <a:srgbClr val="C00000"/>
            </a:solidFill>
            <a:ln w="12700" algn="in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cxnSp>
          <p:nvCxnSpPr>
            <p:cNvPr id="1307" name="AutoShape 283"/>
            <p:cNvCxnSpPr>
              <a:cxnSpLocks noChangeShapeType="1"/>
            </p:cNvCxnSpPr>
            <p:nvPr/>
          </p:nvCxnSpPr>
          <p:spPr bwMode="auto">
            <a:xfrm>
              <a:off x="104851969" y="107546796"/>
              <a:ext cx="25758" cy="4417453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prstDash val="dash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269" name="Oval 284"/>
            <p:cNvSpPr>
              <a:spLocks noChangeArrowheads="1"/>
            </p:cNvSpPr>
            <p:nvPr/>
          </p:nvSpPr>
          <p:spPr bwMode="auto">
            <a:xfrm>
              <a:off x="114988889" y="109691958"/>
              <a:ext cx="123568" cy="123567"/>
            </a:xfrm>
            <a:prstGeom prst="ellipse">
              <a:avLst/>
            </a:prstGeom>
            <a:solidFill>
              <a:srgbClr val="C00000"/>
            </a:solidFill>
            <a:ln w="12700" algn="in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cxnSp>
          <p:nvCxnSpPr>
            <p:cNvPr id="1309" name="AutoShape 285"/>
            <p:cNvCxnSpPr>
              <a:cxnSpLocks noChangeShapeType="1"/>
            </p:cNvCxnSpPr>
            <p:nvPr/>
          </p:nvCxnSpPr>
          <p:spPr bwMode="auto">
            <a:xfrm flipH="1">
              <a:off x="114997650" y="107552334"/>
              <a:ext cx="116482" cy="4366653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prstDash val="dash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270" name="Oval 286"/>
            <p:cNvSpPr>
              <a:spLocks noChangeArrowheads="1"/>
            </p:cNvSpPr>
            <p:nvPr/>
          </p:nvSpPr>
          <p:spPr bwMode="auto">
            <a:xfrm>
              <a:off x="111637119" y="109709463"/>
              <a:ext cx="123568" cy="123567"/>
            </a:xfrm>
            <a:prstGeom prst="ellipse">
              <a:avLst/>
            </a:prstGeom>
            <a:solidFill>
              <a:srgbClr val="C00000"/>
            </a:solidFill>
            <a:ln w="12700" algn="in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cxnSp>
          <p:nvCxnSpPr>
            <p:cNvPr id="1311" name="AutoShape 287"/>
            <p:cNvCxnSpPr>
              <a:cxnSpLocks noChangeShapeType="1"/>
            </p:cNvCxnSpPr>
            <p:nvPr/>
          </p:nvCxnSpPr>
          <p:spPr bwMode="auto">
            <a:xfrm flipH="1">
              <a:off x="111646565" y="107519528"/>
              <a:ext cx="116482" cy="4366653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prstDash val="dash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271" name="Text Box 288"/>
            <p:cNvSpPr txBox="1">
              <a:spLocks noChangeArrowheads="1"/>
            </p:cNvSpPr>
            <p:nvPr/>
          </p:nvSpPr>
          <p:spPr bwMode="auto">
            <a:xfrm>
              <a:off x="112240539" y="108393472"/>
              <a:ext cx="2487827" cy="59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27415F"/>
                  </a:solidFill>
                  <a:effectLst/>
                  <a:latin typeface="Calibri" pitchFamily="34" charset="0"/>
                  <a:cs typeface="Arial" pitchFamily="34" charset="0"/>
                </a:rPr>
                <a:t>Oblique detection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Arial" pitchFamily="34" charset="0"/>
                </a:rPr>
                <a:t>Détection oblique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2" name="Text Box 289"/>
            <p:cNvSpPr txBox="1">
              <a:spLocks noChangeArrowheads="1"/>
            </p:cNvSpPr>
            <p:nvPr/>
          </p:nvSpPr>
          <p:spPr bwMode="auto">
            <a:xfrm>
              <a:off x="105072590" y="108400678"/>
              <a:ext cx="2487827" cy="593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27415F"/>
                  </a:solidFill>
                  <a:effectLst/>
                  <a:latin typeface="Calibri" pitchFamily="34" charset="0"/>
                  <a:cs typeface="Arial" pitchFamily="34" charset="0"/>
                </a:rPr>
                <a:t>Face to face detection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Arial" pitchFamily="34" charset="0"/>
                </a:rPr>
                <a:t>Détection</a:t>
              </a: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Arial" pitchFamily="34" charset="0"/>
                </a:rPr>
                <a:t> face à face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3" name="Text Box 290"/>
            <p:cNvSpPr txBox="1">
              <a:spLocks noChangeArrowheads="1"/>
            </p:cNvSpPr>
            <p:nvPr/>
          </p:nvSpPr>
          <p:spPr bwMode="auto">
            <a:xfrm>
              <a:off x="108261665" y="109283158"/>
              <a:ext cx="2949146" cy="568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7415F"/>
                  </a:solidFill>
                  <a:effectLst/>
                  <a:latin typeface="Calibri" pitchFamily="34" charset="0"/>
                  <a:cs typeface="Arial" pitchFamily="34" charset="0"/>
                </a:rPr>
                <a:t>Gamma photon pair emission point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Arial" pitchFamily="34" charset="0"/>
                </a:rPr>
                <a:t>Point d’émission de la paire de photons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4" name="Text Box 291"/>
            <p:cNvSpPr txBox="1">
              <a:spLocks noChangeArrowheads="1"/>
            </p:cNvSpPr>
            <p:nvPr/>
          </p:nvSpPr>
          <p:spPr bwMode="auto">
            <a:xfrm>
              <a:off x="103419360" y="112830680"/>
              <a:ext cx="2949146" cy="568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7415F"/>
                  </a:solidFill>
                  <a:effectLst/>
                  <a:latin typeface="Calibri" pitchFamily="34" charset="0"/>
                  <a:cs typeface="Arial" pitchFamily="34" charset="0"/>
                </a:rPr>
                <a:t>Radial geometry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Arial" pitchFamily="34" charset="0"/>
                </a:rPr>
                <a:t>Géométrie radiale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5" name="Text Box 292"/>
            <p:cNvSpPr txBox="1">
              <a:spLocks noChangeArrowheads="1"/>
            </p:cNvSpPr>
            <p:nvPr/>
          </p:nvSpPr>
          <p:spPr bwMode="auto">
            <a:xfrm>
              <a:off x="106299147" y="112831411"/>
              <a:ext cx="2949146" cy="568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7415F"/>
                  </a:solidFill>
                  <a:effectLst/>
                  <a:latin typeface="Calibri" pitchFamily="34" charset="0"/>
                  <a:cs typeface="Arial" pitchFamily="34" charset="0"/>
                </a:rPr>
                <a:t>Axial geometry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Arial" pitchFamily="34" charset="0"/>
                </a:rPr>
                <a:t>Géométrie axiale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6" name="Text Box 293"/>
            <p:cNvSpPr txBox="1">
              <a:spLocks noChangeArrowheads="1"/>
            </p:cNvSpPr>
            <p:nvPr/>
          </p:nvSpPr>
          <p:spPr bwMode="auto">
            <a:xfrm>
              <a:off x="110360254" y="112826491"/>
              <a:ext cx="2949146" cy="568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7415F"/>
                  </a:solidFill>
                  <a:effectLst/>
                  <a:latin typeface="Calibri" pitchFamily="34" charset="0"/>
                  <a:cs typeface="Arial" pitchFamily="34" charset="0"/>
                </a:rPr>
                <a:t>Radial geometry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Arial" pitchFamily="34" charset="0"/>
                </a:rPr>
                <a:t>Géométrie radiale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7" name="Text Box 294"/>
            <p:cNvSpPr txBox="1">
              <a:spLocks noChangeArrowheads="1"/>
            </p:cNvSpPr>
            <p:nvPr/>
          </p:nvSpPr>
          <p:spPr bwMode="auto">
            <a:xfrm>
              <a:off x="113654368" y="112826887"/>
              <a:ext cx="2949146" cy="568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27415F"/>
                  </a:solidFill>
                  <a:effectLst/>
                  <a:latin typeface="Calibri" pitchFamily="34" charset="0"/>
                  <a:cs typeface="Arial" pitchFamily="34" charset="0"/>
                </a:rPr>
                <a:t>Axial geometry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Arial" pitchFamily="34" charset="0"/>
                </a:rPr>
                <a:t>Géométrie axiale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19" name="AutoShape 295"/>
            <p:cNvCxnSpPr>
              <a:cxnSpLocks noChangeShapeType="1"/>
            </p:cNvCxnSpPr>
            <p:nvPr/>
          </p:nvCxnSpPr>
          <p:spPr bwMode="auto">
            <a:xfrm flipH="1">
              <a:off x="107816822" y="109579719"/>
              <a:ext cx="436605" cy="17299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320" name="AutoShape 296"/>
            <p:cNvCxnSpPr>
              <a:cxnSpLocks noChangeShapeType="1"/>
            </p:cNvCxnSpPr>
            <p:nvPr/>
          </p:nvCxnSpPr>
          <p:spPr bwMode="auto">
            <a:xfrm>
              <a:off x="111235524" y="109596195"/>
              <a:ext cx="403654" cy="16475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278" name="Text Box 297"/>
            <p:cNvSpPr txBox="1">
              <a:spLocks noChangeArrowheads="1"/>
            </p:cNvSpPr>
            <p:nvPr/>
          </p:nvSpPr>
          <p:spPr bwMode="auto">
            <a:xfrm>
              <a:off x="105211604" y="110063692"/>
              <a:ext cx="2232454" cy="1046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27415F"/>
                  </a:solidFill>
                  <a:effectLst/>
                  <a:latin typeface="Calibri" pitchFamily="34" charset="0"/>
                  <a:cs typeface="Arial" pitchFamily="34" charset="0"/>
                </a:rPr>
                <a:t>Narrow detection band  with both geometries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Arial" pitchFamily="34" charset="0"/>
                </a:rPr>
                <a:t>Bande de détection étroite avec les deux géométries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9" name="Text Box 298"/>
            <p:cNvSpPr txBox="1">
              <a:spLocks noChangeArrowheads="1"/>
            </p:cNvSpPr>
            <p:nvPr/>
          </p:nvSpPr>
          <p:spPr bwMode="auto">
            <a:xfrm>
              <a:off x="112290489" y="110103852"/>
              <a:ext cx="2257505" cy="1046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27415F"/>
                  </a:solidFill>
                  <a:effectLst/>
                  <a:latin typeface="Calibri" pitchFamily="34" charset="0"/>
                  <a:cs typeface="Arial" pitchFamily="34" charset="0"/>
                </a:rPr>
                <a:t>Narrow detection band  only with axial geometry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0" u="none" strike="noStrike" cap="none" normalizeH="0" baseline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itchFamily="34" charset="0"/>
                  <a:cs typeface="Arial" pitchFamily="34" charset="0"/>
                </a:rPr>
                <a:t>Bande de détection étroite uniquement avec la géométrie axiale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23" name="AutoShape 299"/>
            <p:cNvCxnSpPr>
              <a:cxnSpLocks noChangeShapeType="1"/>
            </p:cNvCxnSpPr>
            <p:nvPr/>
          </p:nvCxnSpPr>
          <p:spPr bwMode="auto">
            <a:xfrm flipH="1">
              <a:off x="104941816" y="110592973"/>
              <a:ext cx="255373" cy="5766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324" name="AutoShape 300"/>
            <p:cNvCxnSpPr>
              <a:cxnSpLocks noChangeShapeType="1"/>
            </p:cNvCxnSpPr>
            <p:nvPr/>
          </p:nvCxnSpPr>
          <p:spPr bwMode="auto">
            <a:xfrm flipH="1">
              <a:off x="111868807" y="110600181"/>
              <a:ext cx="461320" cy="123567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325" name="AutoShape 301"/>
            <p:cNvCxnSpPr>
              <a:cxnSpLocks noChangeShapeType="1"/>
            </p:cNvCxnSpPr>
            <p:nvPr/>
          </p:nvCxnSpPr>
          <p:spPr bwMode="auto">
            <a:xfrm>
              <a:off x="107461565" y="110567230"/>
              <a:ext cx="255373" cy="82379"/>
            </a:xfrm>
            <a:prstGeom prst="straightConnector1">
              <a:avLst/>
            </a:prstGeom>
            <a:noFill/>
            <a:ln w="12700" algn="ctr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sp>
          <p:nvSpPr>
            <p:cNvPr id="1280" name="Rectangle 302"/>
            <p:cNvSpPr>
              <a:spLocks noChangeArrowheads="1"/>
            </p:cNvSpPr>
            <p:nvPr/>
          </p:nvSpPr>
          <p:spPr bwMode="auto">
            <a:xfrm rot="21283200">
              <a:off x="104364503" y="107245904"/>
              <a:ext cx="192947" cy="981512"/>
            </a:xfrm>
            <a:prstGeom prst="rect">
              <a:avLst/>
            </a:prstGeom>
            <a:noFill/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1" name="Rectangle 303"/>
            <p:cNvSpPr>
              <a:spLocks noChangeArrowheads="1"/>
            </p:cNvSpPr>
            <p:nvPr/>
          </p:nvSpPr>
          <p:spPr bwMode="auto">
            <a:xfrm rot="21283200" flipV="1">
              <a:off x="105215319" y="111525654"/>
              <a:ext cx="192947" cy="981512"/>
            </a:xfrm>
            <a:prstGeom prst="rect">
              <a:avLst/>
            </a:prstGeom>
            <a:noFill/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82" name="Group 304"/>
            <p:cNvGrpSpPr>
              <a:grpSpLocks/>
            </p:cNvGrpSpPr>
            <p:nvPr/>
          </p:nvGrpSpPr>
          <p:grpSpPr bwMode="auto">
            <a:xfrm rot="21283200">
              <a:off x="107221621" y="107244289"/>
              <a:ext cx="195693" cy="992477"/>
              <a:chOff x="108347550" y="107426581"/>
              <a:chExt cx="195693" cy="992477"/>
            </a:xfrm>
          </p:grpSpPr>
          <p:sp>
            <p:nvSpPr>
              <p:cNvPr id="1356" name="Rectangle 305"/>
              <p:cNvSpPr>
                <a:spLocks noChangeArrowheads="1"/>
              </p:cNvSpPr>
              <p:nvPr/>
            </p:nvSpPr>
            <p:spPr bwMode="auto">
              <a:xfrm>
                <a:off x="108347550" y="108224658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57" name="Rectangle 306"/>
              <p:cNvSpPr>
                <a:spLocks noChangeArrowheads="1"/>
              </p:cNvSpPr>
              <p:nvPr/>
            </p:nvSpPr>
            <p:spPr bwMode="auto">
              <a:xfrm>
                <a:off x="108348709" y="108027667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58" name="Rectangle 307"/>
              <p:cNvSpPr>
                <a:spLocks noChangeArrowheads="1"/>
              </p:cNvSpPr>
              <p:nvPr/>
            </p:nvSpPr>
            <p:spPr bwMode="auto">
              <a:xfrm>
                <a:off x="108348751" y="107827448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59" name="Rectangle 308"/>
              <p:cNvSpPr>
                <a:spLocks noChangeArrowheads="1"/>
              </p:cNvSpPr>
              <p:nvPr/>
            </p:nvSpPr>
            <p:spPr bwMode="auto">
              <a:xfrm>
                <a:off x="108348843" y="107627056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60" name="Rectangle 309"/>
              <p:cNvSpPr>
                <a:spLocks noChangeArrowheads="1"/>
              </p:cNvSpPr>
              <p:nvPr/>
            </p:nvSpPr>
            <p:spPr bwMode="auto">
              <a:xfrm>
                <a:off x="108348725" y="107426581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83" name="Rectangle 310"/>
            <p:cNvSpPr>
              <a:spLocks noChangeArrowheads="1"/>
            </p:cNvSpPr>
            <p:nvPr/>
          </p:nvSpPr>
          <p:spPr bwMode="auto">
            <a:xfrm rot="883200">
              <a:off x="111224485" y="107130066"/>
              <a:ext cx="192947" cy="981512"/>
            </a:xfrm>
            <a:prstGeom prst="rect">
              <a:avLst/>
            </a:prstGeom>
            <a:solidFill>
              <a:srgbClr val="FFFFFF"/>
            </a:solidFill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4" name="Rectangle 311"/>
            <p:cNvSpPr>
              <a:spLocks noChangeArrowheads="1"/>
            </p:cNvSpPr>
            <p:nvPr/>
          </p:nvSpPr>
          <p:spPr bwMode="auto">
            <a:xfrm rot="1483200">
              <a:off x="112016020" y="107418700"/>
              <a:ext cx="192947" cy="981512"/>
            </a:xfrm>
            <a:prstGeom prst="rect">
              <a:avLst/>
            </a:prstGeom>
            <a:noFill/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85" name="Group 312"/>
            <p:cNvGrpSpPr>
              <a:grpSpLocks/>
            </p:cNvGrpSpPr>
            <p:nvPr/>
          </p:nvGrpSpPr>
          <p:grpSpPr bwMode="auto">
            <a:xfrm rot="1483200">
              <a:off x="115350747" y="107444856"/>
              <a:ext cx="195692" cy="992479"/>
              <a:chOff x="111933015" y="108713359"/>
              <a:chExt cx="195692" cy="992479"/>
            </a:xfrm>
          </p:grpSpPr>
          <p:sp>
            <p:nvSpPr>
              <p:cNvPr id="1351" name="Rectangle 313"/>
              <p:cNvSpPr>
                <a:spLocks noChangeArrowheads="1"/>
              </p:cNvSpPr>
              <p:nvPr/>
            </p:nvSpPr>
            <p:spPr bwMode="auto">
              <a:xfrm>
                <a:off x="111933015" y="109511438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52" name="Rectangle 314"/>
              <p:cNvSpPr>
                <a:spLocks noChangeArrowheads="1"/>
              </p:cNvSpPr>
              <p:nvPr/>
            </p:nvSpPr>
            <p:spPr bwMode="auto">
              <a:xfrm>
                <a:off x="111934173" y="109314448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53" name="Rectangle 315"/>
              <p:cNvSpPr>
                <a:spLocks noChangeArrowheads="1"/>
              </p:cNvSpPr>
              <p:nvPr/>
            </p:nvSpPr>
            <p:spPr bwMode="auto">
              <a:xfrm>
                <a:off x="111934215" y="109114227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54" name="Rectangle 316"/>
              <p:cNvSpPr>
                <a:spLocks noChangeArrowheads="1"/>
              </p:cNvSpPr>
              <p:nvPr/>
            </p:nvSpPr>
            <p:spPr bwMode="auto">
              <a:xfrm>
                <a:off x="111934307" y="108913835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55" name="Rectangle 317"/>
              <p:cNvSpPr>
                <a:spLocks noChangeArrowheads="1"/>
              </p:cNvSpPr>
              <p:nvPr/>
            </p:nvSpPr>
            <p:spPr bwMode="auto">
              <a:xfrm>
                <a:off x="111934189" y="108713359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86" name="Rectangle 318"/>
            <p:cNvSpPr>
              <a:spLocks noChangeArrowheads="1"/>
            </p:cNvSpPr>
            <p:nvPr/>
          </p:nvSpPr>
          <p:spPr bwMode="auto">
            <a:xfrm rot="316800" flipH="1">
              <a:off x="105214947" y="107245359"/>
              <a:ext cx="192947" cy="981512"/>
            </a:xfrm>
            <a:prstGeom prst="rect">
              <a:avLst/>
            </a:prstGeom>
            <a:noFill/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7" name="Rectangle 319"/>
            <p:cNvSpPr>
              <a:spLocks noChangeArrowheads="1"/>
            </p:cNvSpPr>
            <p:nvPr/>
          </p:nvSpPr>
          <p:spPr bwMode="auto">
            <a:xfrm rot="-21283200">
              <a:off x="104364058" y="111523919"/>
              <a:ext cx="192947" cy="981512"/>
            </a:xfrm>
            <a:prstGeom prst="rect">
              <a:avLst/>
            </a:prstGeom>
            <a:noFill/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88" name="Group 320"/>
            <p:cNvGrpSpPr>
              <a:grpSpLocks/>
            </p:cNvGrpSpPr>
            <p:nvPr/>
          </p:nvGrpSpPr>
          <p:grpSpPr bwMode="auto">
            <a:xfrm rot="316800" flipV="1">
              <a:off x="108096958" y="107243729"/>
              <a:ext cx="195693" cy="992477"/>
              <a:chOff x="108406261" y="107539854"/>
              <a:chExt cx="195693" cy="992477"/>
            </a:xfrm>
          </p:grpSpPr>
          <p:sp>
            <p:nvSpPr>
              <p:cNvPr id="1346" name="Rectangle 321"/>
              <p:cNvSpPr>
                <a:spLocks noChangeArrowheads="1"/>
              </p:cNvSpPr>
              <p:nvPr/>
            </p:nvSpPr>
            <p:spPr bwMode="auto">
              <a:xfrm>
                <a:off x="108406261" y="108337931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7" name="Rectangle 322"/>
              <p:cNvSpPr>
                <a:spLocks noChangeArrowheads="1"/>
              </p:cNvSpPr>
              <p:nvPr/>
            </p:nvSpPr>
            <p:spPr bwMode="auto">
              <a:xfrm>
                <a:off x="108407421" y="108140940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8" name="Rectangle 323"/>
              <p:cNvSpPr>
                <a:spLocks noChangeArrowheads="1"/>
              </p:cNvSpPr>
              <p:nvPr/>
            </p:nvSpPr>
            <p:spPr bwMode="auto">
              <a:xfrm>
                <a:off x="108407462" y="107940720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9" name="Rectangle 324"/>
              <p:cNvSpPr>
                <a:spLocks noChangeArrowheads="1"/>
              </p:cNvSpPr>
              <p:nvPr/>
            </p:nvSpPr>
            <p:spPr bwMode="auto">
              <a:xfrm>
                <a:off x="108407554" y="107740328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50" name="Rectangle 325"/>
              <p:cNvSpPr>
                <a:spLocks noChangeArrowheads="1"/>
              </p:cNvSpPr>
              <p:nvPr/>
            </p:nvSpPr>
            <p:spPr bwMode="auto">
              <a:xfrm>
                <a:off x="108407437" y="107539854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89" name="Group 326"/>
            <p:cNvGrpSpPr>
              <a:grpSpLocks/>
            </p:cNvGrpSpPr>
            <p:nvPr/>
          </p:nvGrpSpPr>
          <p:grpSpPr bwMode="auto">
            <a:xfrm rot="21283200">
              <a:off x="108096958" y="111553557"/>
              <a:ext cx="195693" cy="992477"/>
              <a:chOff x="108406261" y="107539855"/>
              <a:chExt cx="195693" cy="992477"/>
            </a:xfrm>
          </p:grpSpPr>
          <p:sp>
            <p:nvSpPr>
              <p:cNvPr id="1341" name="Rectangle 327"/>
              <p:cNvSpPr>
                <a:spLocks noChangeArrowheads="1"/>
              </p:cNvSpPr>
              <p:nvPr/>
            </p:nvSpPr>
            <p:spPr bwMode="auto">
              <a:xfrm>
                <a:off x="108406261" y="108337932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2" name="Rectangle 328"/>
              <p:cNvSpPr>
                <a:spLocks noChangeArrowheads="1"/>
              </p:cNvSpPr>
              <p:nvPr/>
            </p:nvSpPr>
            <p:spPr bwMode="auto">
              <a:xfrm>
                <a:off x="108407421" y="108140941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3" name="Rectangle 329"/>
              <p:cNvSpPr>
                <a:spLocks noChangeArrowheads="1"/>
              </p:cNvSpPr>
              <p:nvPr/>
            </p:nvSpPr>
            <p:spPr bwMode="auto">
              <a:xfrm>
                <a:off x="108407462" y="107940721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4" name="Rectangle 330"/>
              <p:cNvSpPr>
                <a:spLocks noChangeArrowheads="1"/>
              </p:cNvSpPr>
              <p:nvPr/>
            </p:nvSpPr>
            <p:spPr bwMode="auto">
              <a:xfrm>
                <a:off x="108407554" y="107740329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5" name="Rectangle 331"/>
              <p:cNvSpPr>
                <a:spLocks noChangeArrowheads="1"/>
              </p:cNvSpPr>
              <p:nvPr/>
            </p:nvSpPr>
            <p:spPr bwMode="auto">
              <a:xfrm>
                <a:off x="108407437" y="107539855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90" name="Group 332"/>
            <p:cNvGrpSpPr>
              <a:grpSpLocks/>
            </p:cNvGrpSpPr>
            <p:nvPr/>
          </p:nvGrpSpPr>
          <p:grpSpPr bwMode="auto">
            <a:xfrm rot="316800" flipV="1">
              <a:off x="107239626" y="111555701"/>
              <a:ext cx="195693" cy="992477"/>
              <a:chOff x="108464972" y="107653129"/>
              <a:chExt cx="195693" cy="992477"/>
            </a:xfrm>
          </p:grpSpPr>
          <p:sp>
            <p:nvSpPr>
              <p:cNvPr id="1336" name="Rectangle 333"/>
              <p:cNvSpPr>
                <a:spLocks noChangeArrowheads="1"/>
              </p:cNvSpPr>
              <p:nvPr/>
            </p:nvSpPr>
            <p:spPr bwMode="auto">
              <a:xfrm>
                <a:off x="108464972" y="108451206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7" name="Rectangle 334"/>
              <p:cNvSpPr>
                <a:spLocks noChangeArrowheads="1"/>
              </p:cNvSpPr>
              <p:nvPr/>
            </p:nvSpPr>
            <p:spPr bwMode="auto">
              <a:xfrm>
                <a:off x="108466133" y="108254215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8" name="Rectangle 335"/>
              <p:cNvSpPr>
                <a:spLocks noChangeArrowheads="1"/>
              </p:cNvSpPr>
              <p:nvPr/>
            </p:nvSpPr>
            <p:spPr bwMode="auto">
              <a:xfrm>
                <a:off x="108466173" y="108053994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9" name="Rectangle 336"/>
              <p:cNvSpPr>
                <a:spLocks noChangeArrowheads="1"/>
              </p:cNvSpPr>
              <p:nvPr/>
            </p:nvSpPr>
            <p:spPr bwMode="auto">
              <a:xfrm>
                <a:off x="108466265" y="107853602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0" name="Rectangle 337"/>
              <p:cNvSpPr>
                <a:spLocks noChangeArrowheads="1"/>
              </p:cNvSpPr>
              <p:nvPr/>
            </p:nvSpPr>
            <p:spPr bwMode="auto">
              <a:xfrm>
                <a:off x="108466149" y="107653129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91" name="Rectangle 338"/>
            <p:cNvSpPr>
              <a:spLocks noChangeArrowheads="1"/>
            </p:cNvSpPr>
            <p:nvPr/>
          </p:nvSpPr>
          <p:spPr bwMode="auto">
            <a:xfrm rot="20116800" flipV="1">
              <a:off x="112008143" y="111417445"/>
              <a:ext cx="192947" cy="981512"/>
            </a:xfrm>
            <a:prstGeom prst="rect">
              <a:avLst/>
            </a:prstGeom>
            <a:noFill/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2" name="Rectangle 339"/>
            <p:cNvSpPr>
              <a:spLocks noChangeArrowheads="1"/>
            </p:cNvSpPr>
            <p:nvPr/>
          </p:nvSpPr>
          <p:spPr bwMode="auto">
            <a:xfrm rot="20716800" flipV="1">
              <a:off x="111222445" y="111704769"/>
              <a:ext cx="192947" cy="981512"/>
            </a:xfrm>
            <a:prstGeom prst="rect">
              <a:avLst/>
            </a:prstGeom>
            <a:solidFill>
              <a:srgbClr val="FFFFFF"/>
            </a:solidFill>
            <a:ln w="1905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93" name="Group 340"/>
            <p:cNvGrpSpPr>
              <a:grpSpLocks/>
            </p:cNvGrpSpPr>
            <p:nvPr/>
          </p:nvGrpSpPr>
          <p:grpSpPr bwMode="auto">
            <a:xfrm rot="883200">
              <a:off x="114544537" y="107145457"/>
              <a:ext cx="195692" cy="992478"/>
              <a:chOff x="111906305" y="108856465"/>
              <a:chExt cx="195692" cy="992478"/>
            </a:xfrm>
          </p:grpSpPr>
          <p:sp>
            <p:nvSpPr>
              <p:cNvPr id="1331" name="Rectangle 341"/>
              <p:cNvSpPr>
                <a:spLocks noChangeArrowheads="1"/>
              </p:cNvSpPr>
              <p:nvPr/>
            </p:nvSpPr>
            <p:spPr bwMode="auto">
              <a:xfrm>
                <a:off x="111906305" y="109654543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2" name="Rectangle 342"/>
              <p:cNvSpPr>
                <a:spLocks noChangeArrowheads="1"/>
              </p:cNvSpPr>
              <p:nvPr/>
            </p:nvSpPr>
            <p:spPr bwMode="auto">
              <a:xfrm>
                <a:off x="111907463" y="109457553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3" name="Rectangle 343"/>
              <p:cNvSpPr>
                <a:spLocks noChangeArrowheads="1"/>
              </p:cNvSpPr>
              <p:nvPr/>
            </p:nvSpPr>
            <p:spPr bwMode="auto">
              <a:xfrm>
                <a:off x="111907505" y="109257332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4" name="Rectangle 344"/>
              <p:cNvSpPr>
                <a:spLocks noChangeArrowheads="1"/>
              </p:cNvSpPr>
              <p:nvPr/>
            </p:nvSpPr>
            <p:spPr bwMode="auto">
              <a:xfrm>
                <a:off x="111907597" y="109056940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5" name="Rectangle 345"/>
              <p:cNvSpPr>
                <a:spLocks noChangeArrowheads="1"/>
              </p:cNvSpPr>
              <p:nvPr/>
            </p:nvSpPr>
            <p:spPr bwMode="auto">
              <a:xfrm>
                <a:off x="111907479" y="108856465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94" name="Group 346"/>
            <p:cNvGrpSpPr>
              <a:grpSpLocks/>
            </p:cNvGrpSpPr>
            <p:nvPr/>
          </p:nvGrpSpPr>
          <p:grpSpPr bwMode="auto">
            <a:xfrm rot="20716800" flipH="1">
              <a:off x="114547555" y="111743168"/>
              <a:ext cx="195692" cy="992478"/>
              <a:chOff x="111921348" y="108961822"/>
              <a:chExt cx="195692" cy="992478"/>
            </a:xfrm>
          </p:grpSpPr>
          <p:sp>
            <p:nvSpPr>
              <p:cNvPr id="1326" name="Rectangle 347"/>
              <p:cNvSpPr>
                <a:spLocks noChangeArrowheads="1"/>
              </p:cNvSpPr>
              <p:nvPr/>
            </p:nvSpPr>
            <p:spPr bwMode="auto">
              <a:xfrm>
                <a:off x="111921348" y="109759900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27" name="Rectangle 348"/>
              <p:cNvSpPr>
                <a:spLocks noChangeArrowheads="1"/>
              </p:cNvSpPr>
              <p:nvPr/>
            </p:nvSpPr>
            <p:spPr bwMode="auto">
              <a:xfrm>
                <a:off x="111922505" y="109562910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28" name="Rectangle 349"/>
              <p:cNvSpPr>
                <a:spLocks noChangeArrowheads="1"/>
              </p:cNvSpPr>
              <p:nvPr/>
            </p:nvSpPr>
            <p:spPr bwMode="auto">
              <a:xfrm flipH="1">
                <a:off x="111922547" y="109362689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29" name="Rectangle 350"/>
              <p:cNvSpPr>
                <a:spLocks noChangeArrowheads="1"/>
              </p:cNvSpPr>
              <p:nvPr/>
            </p:nvSpPr>
            <p:spPr bwMode="auto">
              <a:xfrm>
                <a:off x="111922640" y="109162296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0" name="Rectangle 351"/>
              <p:cNvSpPr>
                <a:spLocks noChangeArrowheads="1"/>
              </p:cNvSpPr>
              <p:nvPr/>
            </p:nvSpPr>
            <p:spPr bwMode="auto">
              <a:xfrm>
                <a:off x="111922522" y="108961822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1295" name="Group 352"/>
            <p:cNvGrpSpPr>
              <a:grpSpLocks/>
            </p:cNvGrpSpPr>
            <p:nvPr/>
          </p:nvGrpSpPr>
          <p:grpSpPr bwMode="auto">
            <a:xfrm rot="20116800" flipH="1">
              <a:off x="115342840" y="111449878"/>
              <a:ext cx="195692" cy="992478"/>
              <a:chOff x="111906305" y="108856465"/>
              <a:chExt cx="195692" cy="992478"/>
            </a:xfrm>
          </p:grpSpPr>
          <p:sp>
            <p:nvSpPr>
              <p:cNvPr id="1316" name="Rectangle 353"/>
              <p:cNvSpPr>
                <a:spLocks noChangeArrowheads="1"/>
              </p:cNvSpPr>
              <p:nvPr/>
            </p:nvSpPr>
            <p:spPr bwMode="auto">
              <a:xfrm>
                <a:off x="111906305" y="109654543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17" name="Rectangle 354"/>
              <p:cNvSpPr>
                <a:spLocks noChangeArrowheads="1"/>
              </p:cNvSpPr>
              <p:nvPr/>
            </p:nvSpPr>
            <p:spPr bwMode="auto">
              <a:xfrm flipH="1">
                <a:off x="111907463" y="109457553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18" name="Rectangle 355"/>
              <p:cNvSpPr>
                <a:spLocks noChangeArrowheads="1"/>
              </p:cNvSpPr>
              <p:nvPr/>
            </p:nvSpPr>
            <p:spPr bwMode="auto">
              <a:xfrm>
                <a:off x="111907505" y="109257332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21" name="Rectangle 356"/>
              <p:cNvSpPr>
                <a:spLocks noChangeArrowheads="1"/>
              </p:cNvSpPr>
              <p:nvPr/>
            </p:nvSpPr>
            <p:spPr bwMode="auto">
              <a:xfrm>
                <a:off x="111907597" y="109056940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22" name="Rectangle 357"/>
              <p:cNvSpPr>
                <a:spLocks noChangeArrowheads="1"/>
              </p:cNvSpPr>
              <p:nvPr/>
            </p:nvSpPr>
            <p:spPr bwMode="auto">
              <a:xfrm>
                <a:off x="111907479" y="108856465"/>
                <a:ext cx="194400" cy="194400"/>
              </a:xfrm>
              <a:prstGeom prst="rect">
                <a:avLst/>
              </a:prstGeom>
              <a:noFill/>
              <a:ln w="19050" algn="in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EEECE1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296" name="Arc 358"/>
            <p:cNvSpPr>
              <a:spLocks/>
            </p:cNvSpPr>
            <p:nvPr/>
          </p:nvSpPr>
          <p:spPr bwMode="auto">
            <a:xfrm rot="18900000">
              <a:off x="106213484" y="107051014"/>
              <a:ext cx="3109748" cy="3133965"/>
            </a:xfrm>
            <a:custGeom>
              <a:avLst/>
              <a:gdLst>
                <a:gd name="G0" fmla="+- 0 0 0"/>
                <a:gd name="G1" fmla="+- 18709 0 0"/>
                <a:gd name="G2" fmla="+- 21600 0 0"/>
                <a:gd name="T0" fmla="*/ 10796 w 18503"/>
                <a:gd name="T1" fmla="*/ 0 h 18709"/>
                <a:gd name="T2" fmla="*/ 18503 w 18503"/>
                <a:gd name="T3" fmla="*/ 7565 h 18709"/>
                <a:gd name="T4" fmla="*/ 0 w 18503"/>
                <a:gd name="T5" fmla="*/ 18709 h 18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03" h="18709" fill="none">
                  <a:moveTo>
                    <a:pt x="10795" y="0"/>
                  </a:moveTo>
                  <a:cubicBezTo>
                    <a:pt x="13963" y="1828"/>
                    <a:pt x="16616" y="4431"/>
                    <a:pt x="18503" y="7564"/>
                  </a:cubicBezTo>
                </a:path>
                <a:path w="18503" h="18709" stroke="0">
                  <a:moveTo>
                    <a:pt x="10795" y="0"/>
                  </a:moveTo>
                  <a:cubicBezTo>
                    <a:pt x="13963" y="1828"/>
                    <a:pt x="16616" y="4431"/>
                    <a:pt x="18503" y="7564"/>
                  </a:cubicBezTo>
                  <a:lnTo>
                    <a:pt x="0" y="18709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7" name="Arc 359"/>
            <p:cNvSpPr>
              <a:spLocks/>
            </p:cNvSpPr>
            <p:nvPr/>
          </p:nvSpPr>
          <p:spPr bwMode="auto">
            <a:xfrm rot="18900000">
              <a:off x="106192802" y="108081203"/>
              <a:ext cx="3109748" cy="3133965"/>
            </a:xfrm>
            <a:custGeom>
              <a:avLst/>
              <a:gdLst>
                <a:gd name="G0" fmla="+- 0 0 0"/>
                <a:gd name="G1" fmla="+- 18709 0 0"/>
                <a:gd name="G2" fmla="+- 21600 0 0"/>
                <a:gd name="T0" fmla="*/ 10796 w 18503"/>
                <a:gd name="T1" fmla="*/ 0 h 18709"/>
                <a:gd name="T2" fmla="*/ 18503 w 18503"/>
                <a:gd name="T3" fmla="*/ 7565 h 18709"/>
                <a:gd name="T4" fmla="*/ 0 w 18503"/>
                <a:gd name="T5" fmla="*/ 18709 h 18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03" h="18709" fill="none">
                  <a:moveTo>
                    <a:pt x="10795" y="0"/>
                  </a:moveTo>
                  <a:cubicBezTo>
                    <a:pt x="13963" y="1828"/>
                    <a:pt x="16616" y="4431"/>
                    <a:pt x="18503" y="7564"/>
                  </a:cubicBezTo>
                </a:path>
                <a:path w="18503" h="18709" stroke="0">
                  <a:moveTo>
                    <a:pt x="10795" y="0"/>
                  </a:moveTo>
                  <a:cubicBezTo>
                    <a:pt x="13963" y="1828"/>
                    <a:pt x="16616" y="4431"/>
                    <a:pt x="18503" y="7564"/>
                  </a:cubicBezTo>
                  <a:lnTo>
                    <a:pt x="0" y="18709"/>
                  </a:lnTo>
                  <a:close/>
                </a:path>
              </a:pathLst>
            </a:cu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8" name="Arc 360"/>
            <p:cNvSpPr>
              <a:spLocks/>
            </p:cNvSpPr>
            <p:nvPr/>
          </p:nvSpPr>
          <p:spPr bwMode="auto">
            <a:xfrm rot="18900000">
              <a:off x="103325404" y="108072635"/>
              <a:ext cx="3109748" cy="3133965"/>
            </a:xfrm>
            <a:custGeom>
              <a:avLst/>
              <a:gdLst>
                <a:gd name="G0" fmla="+- 0 0 0"/>
                <a:gd name="G1" fmla="+- 18709 0 0"/>
                <a:gd name="G2" fmla="+- 21600 0 0"/>
                <a:gd name="T0" fmla="*/ 10796 w 18503"/>
                <a:gd name="T1" fmla="*/ 0 h 18709"/>
                <a:gd name="T2" fmla="*/ 18503 w 18503"/>
                <a:gd name="T3" fmla="*/ 7565 h 18709"/>
                <a:gd name="T4" fmla="*/ 0 w 18503"/>
                <a:gd name="T5" fmla="*/ 18709 h 18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03" h="18709" fill="none">
                  <a:moveTo>
                    <a:pt x="10795" y="0"/>
                  </a:moveTo>
                  <a:cubicBezTo>
                    <a:pt x="13963" y="1828"/>
                    <a:pt x="16616" y="4431"/>
                    <a:pt x="18503" y="7564"/>
                  </a:cubicBezTo>
                </a:path>
                <a:path w="18503" h="18709" stroke="0">
                  <a:moveTo>
                    <a:pt x="10795" y="0"/>
                  </a:moveTo>
                  <a:cubicBezTo>
                    <a:pt x="13963" y="1828"/>
                    <a:pt x="16616" y="4431"/>
                    <a:pt x="18503" y="7564"/>
                  </a:cubicBezTo>
                  <a:lnTo>
                    <a:pt x="0" y="18709"/>
                  </a:lnTo>
                  <a:close/>
                </a:path>
              </a:pathLst>
            </a:cu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9" name="Arc 361"/>
            <p:cNvSpPr>
              <a:spLocks/>
            </p:cNvSpPr>
            <p:nvPr/>
          </p:nvSpPr>
          <p:spPr bwMode="auto">
            <a:xfrm rot="18900000">
              <a:off x="103330603" y="107054778"/>
              <a:ext cx="3109748" cy="3133965"/>
            </a:xfrm>
            <a:custGeom>
              <a:avLst/>
              <a:gdLst>
                <a:gd name="G0" fmla="+- 0 0 0"/>
                <a:gd name="G1" fmla="+- 18709 0 0"/>
                <a:gd name="G2" fmla="+- 21600 0 0"/>
                <a:gd name="T0" fmla="*/ 10796 w 18503"/>
                <a:gd name="T1" fmla="*/ 0 h 18709"/>
                <a:gd name="T2" fmla="*/ 18503 w 18503"/>
                <a:gd name="T3" fmla="*/ 7565 h 18709"/>
                <a:gd name="T4" fmla="*/ 0 w 18503"/>
                <a:gd name="T5" fmla="*/ 18709 h 18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03" h="18709" fill="none">
                  <a:moveTo>
                    <a:pt x="10795" y="0"/>
                  </a:moveTo>
                  <a:cubicBezTo>
                    <a:pt x="13963" y="1828"/>
                    <a:pt x="16616" y="4431"/>
                    <a:pt x="18503" y="7564"/>
                  </a:cubicBezTo>
                </a:path>
                <a:path w="18503" h="18709" stroke="0">
                  <a:moveTo>
                    <a:pt x="10795" y="0"/>
                  </a:moveTo>
                  <a:cubicBezTo>
                    <a:pt x="13963" y="1828"/>
                    <a:pt x="16616" y="4431"/>
                    <a:pt x="18503" y="7564"/>
                  </a:cubicBezTo>
                  <a:lnTo>
                    <a:pt x="0" y="18709"/>
                  </a:lnTo>
                  <a:close/>
                </a:path>
              </a:pathLst>
            </a:cu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0" name="Arc 362"/>
            <p:cNvSpPr>
              <a:spLocks/>
            </p:cNvSpPr>
            <p:nvPr/>
          </p:nvSpPr>
          <p:spPr bwMode="auto">
            <a:xfrm rot="2700000" flipV="1">
              <a:off x="103310950" y="109572073"/>
              <a:ext cx="3109748" cy="3133965"/>
            </a:xfrm>
            <a:custGeom>
              <a:avLst/>
              <a:gdLst>
                <a:gd name="G0" fmla="+- 0 0 0"/>
                <a:gd name="G1" fmla="+- 18709 0 0"/>
                <a:gd name="G2" fmla="+- 21600 0 0"/>
                <a:gd name="T0" fmla="*/ 10796 w 18503"/>
                <a:gd name="T1" fmla="*/ 0 h 18709"/>
                <a:gd name="T2" fmla="*/ 18503 w 18503"/>
                <a:gd name="T3" fmla="*/ 7565 h 18709"/>
                <a:gd name="T4" fmla="*/ 0 w 18503"/>
                <a:gd name="T5" fmla="*/ 18709 h 18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03" h="18709" fill="none">
                  <a:moveTo>
                    <a:pt x="10795" y="0"/>
                  </a:moveTo>
                  <a:cubicBezTo>
                    <a:pt x="13963" y="1828"/>
                    <a:pt x="16616" y="4431"/>
                    <a:pt x="18503" y="7564"/>
                  </a:cubicBezTo>
                </a:path>
                <a:path w="18503" h="18709" stroke="0">
                  <a:moveTo>
                    <a:pt x="10795" y="0"/>
                  </a:moveTo>
                  <a:cubicBezTo>
                    <a:pt x="13963" y="1828"/>
                    <a:pt x="16616" y="4431"/>
                    <a:pt x="18503" y="7564"/>
                  </a:cubicBezTo>
                  <a:lnTo>
                    <a:pt x="0" y="18709"/>
                  </a:lnTo>
                  <a:close/>
                </a:path>
              </a:pathLst>
            </a:cu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1" name="Arc 363"/>
            <p:cNvSpPr>
              <a:spLocks/>
            </p:cNvSpPr>
            <p:nvPr/>
          </p:nvSpPr>
          <p:spPr bwMode="auto">
            <a:xfrm rot="2700000" flipV="1">
              <a:off x="103332251" y="108554587"/>
              <a:ext cx="3109748" cy="3133965"/>
            </a:xfrm>
            <a:custGeom>
              <a:avLst/>
              <a:gdLst>
                <a:gd name="G0" fmla="+- 0 0 0"/>
                <a:gd name="G1" fmla="+- 18709 0 0"/>
                <a:gd name="G2" fmla="+- 21600 0 0"/>
                <a:gd name="T0" fmla="*/ 10796 w 18503"/>
                <a:gd name="T1" fmla="*/ 0 h 18709"/>
                <a:gd name="T2" fmla="*/ 18503 w 18503"/>
                <a:gd name="T3" fmla="*/ 7565 h 18709"/>
                <a:gd name="T4" fmla="*/ 0 w 18503"/>
                <a:gd name="T5" fmla="*/ 18709 h 18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03" h="18709" fill="none">
                  <a:moveTo>
                    <a:pt x="10795" y="0"/>
                  </a:moveTo>
                  <a:cubicBezTo>
                    <a:pt x="13963" y="1828"/>
                    <a:pt x="16616" y="4431"/>
                    <a:pt x="18503" y="7564"/>
                  </a:cubicBezTo>
                </a:path>
                <a:path w="18503" h="18709" stroke="0">
                  <a:moveTo>
                    <a:pt x="10795" y="0"/>
                  </a:moveTo>
                  <a:cubicBezTo>
                    <a:pt x="13963" y="1828"/>
                    <a:pt x="16616" y="4431"/>
                    <a:pt x="18503" y="7564"/>
                  </a:cubicBezTo>
                  <a:lnTo>
                    <a:pt x="0" y="18709"/>
                  </a:lnTo>
                  <a:close/>
                </a:path>
              </a:pathLst>
            </a:cu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2" name="Arc 364"/>
            <p:cNvSpPr>
              <a:spLocks/>
            </p:cNvSpPr>
            <p:nvPr/>
          </p:nvSpPr>
          <p:spPr bwMode="auto">
            <a:xfrm rot="2700000" flipV="1">
              <a:off x="106192277" y="109611567"/>
              <a:ext cx="3109748" cy="3133965"/>
            </a:xfrm>
            <a:custGeom>
              <a:avLst/>
              <a:gdLst>
                <a:gd name="G0" fmla="+- 0 0 0"/>
                <a:gd name="G1" fmla="+- 18709 0 0"/>
                <a:gd name="G2" fmla="+- 21600 0 0"/>
                <a:gd name="T0" fmla="*/ 10796 w 18503"/>
                <a:gd name="T1" fmla="*/ 0 h 18709"/>
                <a:gd name="T2" fmla="*/ 18503 w 18503"/>
                <a:gd name="T3" fmla="*/ 7565 h 18709"/>
                <a:gd name="T4" fmla="*/ 0 w 18503"/>
                <a:gd name="T5" fmla="*/ 18709 h 18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03" h="18709" fill="none">
                  <a:moveTo>
                    <a:pt x="10795" y="0"/>
                  </a:moveTo>
                  <a:cubicBezTo>
                    <a:pt x="13963" y="1828"/>
                    <a:pt x="16616" y="4431"/>
                    <a:pt x="18503" y="7564"/>
                  </a:cubicBezTo>
                </a:path>
                <a:path w="18503" h="18709" stroke="0">
                  <a:moveTo>
                    <a:pt x="10795" y="0"/>
                  </a:moveTo>
                  <a:cubicBezTo>
                    <a:pt x="13963" y="1828"/>
                    <a:pt x="16616" y="4431"/>
                    <a:pt x="18503" y="7564"/>
                  </a:cubicBezTo>
                  <a:lnTo>
                    <a:pt x="0" y="18709"/>
                  </a:lnTo>
                  <a:close/>
                </a:path>
              </a:pathLst>
            </a:cu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3" name="Arc 365"/>
            <p:cNvSpPr>
              <a:spLocks/>
            </p:cNvSpPr>
            <p:nvPr/>
          </p:nvSpPr>
          <p:spPr bwMode="auto">
            <a:xfrm rot="2700000" flipV="1">
              <a:off x="106199930" y="108594082"/>
              <a:ext cx="3109748" cy="3133965"/>
            </a:xfrm>
            <a:custGeom>
              <a:avLst/>
              <a:gdLst>
                <a:gd name="G0" fmla="+- 0 0 0"/>
                <a:gd name="G1" fmla="+- 18709 0 0"/>
                <a:gd name="G2" fmla="+- 21600 0 0"/>
                <a:gd name="T0" fmla="*/ 10796 w 18503"/>
                <a:gd name="T1" fmla="*/ 0 h 18709"/>
                <a:gd name="T2" fmla="*/ 18503 w 18503"/>
                <a:gd name="T3" fmla="*/ 7565 h 18709"/>
                <a:gd name="T4" fmla="*/ 0 w 18503"/>
                <a:gd name="T5" fmla="*/ 18709 h 18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03" h="18709" fill="none">
                  <a:moveTo>
                    <a:pt x="10795" y="0"/>
                  </a:moveTo>
                  <a:cubicBezTo>
                    <a:pt x="13963" y="1828"/>
                    <a:pt x="16616" y="4431"/>
                    <a:pt x="18503" y="7564"/>
                  </a:cubicBezTo>
                </a:path>
                <a:path w="18503" h="18709" stroke="0">
                  <a:moveTo>
                    <a:pt x="10795" y="0"/>
                  </a:moveTo>
                  <a:cubicBezTo>
                    <a:pt x="13963" y="1828"/>
                    <a:pt x="16616" y="4431"/>
                    <a:pt x="18503" y="7564"/>
                  </a:cubicBezTo>
                  <a:lnTo>
                    <a:pt x="0" y="18709"/>
                  </a:lnTo>
                  <a:close/>
                </a:path>
              </a:pathLst>
            </a:cu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4" name="Arc 366"/>
            <p:cNvSpPr>
              <a:spLocks/>
            </p:cNvSpPr>
            <p:nvPr/>
          </p:nvSpPr>
          <p:spPr bwMode="auto">
            <a:xfrm rot="1491052" flipV="1">
              <a:off x="109496699" y="108695709"/>
              <a:ext cx="3109748" cy="3133965"/>
            </a:xfrm>
            <a:custGeom>
              <a:avLst/>
              <a:gdLst>
                <a:gd name="G0" fmla="+- 0 0 0"/>
                <a:gd name="G1" fmla="+- 18709 0 0"/>
                <a:gd name="G2" fmla="+- 21600 0 0"/>
                <a:gd name="T0" fmla="*/ 10796 w 18503"/>
                <a:gd name="T1" fmla="*/ 0 h 18709"/>
                <a:gd name="T2" fmla="*/ 18503 w 18503"/>
                <a:gd name="T3" fmla="*/ 7565 h 18709"/>
                <a:gd name="T4" fmla="*/ 0 w 18503"/>
                <a:gd name="T5" fmla="*/ 18709 h 18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03" h="18709" fill="none">
                  <a:moveTo>
                    <a:pt x="10795" y="0"/>
                  </a:moveTo>
                  <a:cubicBezTo>
                    <a:pt x="13963" y="1828"/>
                    <a:pt x="16616" y="4431"/>
                    <a:pt x="18503" y="7564"/>
                  </a:cubicBezTo>
                </a:path>
                <a:path w="18503" h="18709" stroke="0">
                  <a:moveTo>
                    <a:pt x="10795" y="0"/>
                  </a:moveTo>
                  <a:cubicBezTo>
                    <a:pt x="13963" y="1828"/>
                    <a:pt x="16616" y="4431"/>
                    <a:pt x="18503" y="7564"/>
                  </a:cubicBezTo>
                  <a:lnTo>
                    <a:pt x="0" y="18709"/>
                  </a:lnTo>
                  <a:close/>
                </a:path>
              </a:pathLst>
            </a:cu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6" name="Arc 367"/>
            <p:cNvSpPr>
              <a:spLocks/>
            </p:cNvSpPr>
            <p:nvPr/>
          </p:nvSpPr>
          <p:spPr bwMode="auto">
            <a:xfrm rot="1491052" flipV="1">
              <a:off x="109860101" y="109652196"/>
              <a:ext cx="3109748" cy="3133965"/>
            </a:xfrm>
            <a:custGeom>
              <a:avLst/>
              <a:gdLst>
                <a:gd name="G0" fmla="+- 0 0 0"/>
                <a:gd name="G1" fmla="+- 18709 0 0"/>
                <a:gd name="G2" fmla="+- 21600 0 0"/>
                <a:gd name="T0" fmla="*/ 10796 w 18503"/>
                <a:gd name="T1" fmla="*/ 0 h 18709"/>
                <a:gd name="T2" fmla="*/ 18503 w 18503"/>
                <a:gd name="T3" fmla="*/ 7565 h 18709"/>
                <a:gd name="T4" fmla="*/ 0 w 18503"/>
                <a:gd name="T5" fmla="*/ 18709 h 18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03" h="18709" fill="none">
                  <a:moveTo>
                    <a:pt x="10795" y="0"/>
                  </a:moveTo>
                  <a:cubicBezTo>
                    <a:pt x="13963" y="1828"/>
                    <a:pt x="16616" y="4431"/>
                    <a:pt x="18503" y="7564"/>
                  </a:cubicBezTo>
                </a:path>
                <a:path w="18503" h="18709" stroke="0">
                  <a:moveTo>
                    <a:pt x="10795" y="0"/>
                  </a:moveTo>
                  <a:cubicBezTo>
                    <a:pt x="13963" y="1828"/>
                    <a:pt x="16616" y="4431"/>
                    <a:pt x="18503" y="7564"/>
                  </a:cubicBezTo>
                  <a:lnTo>
                    <a:pt x="0" y="18709"/>
                  </a:lnTo>
                  <a:close/>
                </a:path>
              </a:pathLst>
            </a:cu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8" name="Arc 368"/>
            <p:cNvSpPr>
              <a:spLocks/>
            </p:cNvSpPr>
            <p:nvPr/>
          </p:nvSpPr>
          <p:spPr bwMode="auto">
            <a:xfrm rot="1491052" flipV="1">
              <a:off x="113144124" y="109721571"/>
              <a:ext cx="3109748" cy="3133965"/>
            </a:xfrm>
            <a:custGeom>
              <a:avLst/>
              <a:gdLst>
                <a:gd name="G0" fmla="+- 0 0 0"/>
                <a:gd name="G1" fmla="+- 18709 0 0"/>
                <a:gd name="G2" fmla="+- 21600 0 0"/>
                <a:gd name="T0" fmla="*/ 10796 w 18503"/>
                <a:gd name="T1" fmla="*/ 0 h 18709"/>
                <a:gd name="T2" fmla="*/ 18503 w 18503"/>
                <a:gd name="T3" fmla="*/ 7565 h 18709"/>
                <a:gd name="T4" fmla="*/ 0 w 18503"/>
                <a:gd name="T5" fmla="*/ 18709 h 18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03" h="18709" fill="none">
                  <a:moveTo>
                    <a:pt x="10795" y="0"/>
                  </a:moveTo>
                  <a:cubicBezTo>
                    <a:pt x="13963" y="1828"/>
                    <a:pt x="16616" y="4431"/>
                    <a:pt x="18503" y="7564"/>
                  </a:cubicBezTo>
                </a:path>
                <a:path w="18503" h="18709" stroke="0">
                  <a:moveTo>
                    <a:pt x="10795" y="0"/>
                  </a:moveTo>
                  <a:cubicBezTo>
                    <a:pt x="13963" y="1828"/>
                    <a:pt x="16616" y="4431"/>
                    <a:pt x="18503" y="7564"/>
                  </a:cubicBezTo>
                  <a:lnTo>
                    <a:pt x="0" y="18709"/>
                  </a:lnTo>
                  <a:close/>
                </a:path>
              </a:pathLst>
            </a:cu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0" name="Arc 369"/>
            <p:cNvSpPr>
              <a:spLocks/>
            </p:cNvSpPr>
            <p:nvPr/>
          </p:nvSpPr>
          <p:spPr bwMode="auto">
            <a:xfrm rot="1491052" flipV="1">
              <a:off x="112825134" y="108740070"/>
              <a:ext cx="3109748" cy="3133965"/>
            </a:xfrm>
            <a:custGeom>
              <a:avLst/>
              <a:gdLst>
                <a:gd name="G0" fmla="+- 0 0 0"/>
                <a:gd name="G1" fmla="+- 18709 0 0"/>
                <a:gd name="G2" fmla="+- 21600 0 0"/>
                <a:gd name="T0" fmla="*/ 10796 w 18503"/>
                <a:gd name="T1" fmla="*/ 0 h 18709"/>
                <a:gd name="T2" fmla="*/ 18503 w 18503"/>
                <a:gd name="T3" fmla="*/ 7565 h 18709"/>
                <a:gd name="T4" fmla="*/ 0 w 18503"/>
                <a:gd name="T5" fmla="*/ 18709 h 18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03" h="18709" fill="none">
                  <a:moveTo>
                    <a:pt x="10795" y="0"/>
                  </a:moveTo>
                  <a:cubicBezTo>
                    <a:pt x="13963" y="1828"/>
                    <a:pt x="16616" y="4431"/>
                    <a:pt x="18503" y="7564"/>
                  </a:cubicBezTo>
                </a:path>
                <a:path w="18503" h="18709" stroke="0">
                  <a:moveTo>
                    <a:pt x="10795" y="0"/>
                  </a:moveTo>
                  <a:cubicBezTo>
                    <a:pt x="13963" y="1828"/>
                    <a:pt x="16616" y="4431"/>
                    <a:pt x="18503" y="7564"/>
                  </a:cubicBezTo>
                  <a:lnTo>
                    <a:pt x="0" y="18709"/>
                  </a:lnTo>
                  <a:close/>
                </a:path>
              </a:pathLst>
            </a:cu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2" name="Arc 370"/>
            <p:cNvSpPr>
              <a:spLocks/>
            </p:cNvSpPr>
            <p:nvPr/>
          </p:nvSpPr>
          <p:spPr bwMode="auto">
            <a:xfrm rot="20108948">
              <a:off x="109832807" y="107018171"/>
              <a:ext cx="3109748" cy="3133965"/>
            </a:xfrm>
            <a:custGeom>
              <a:avLst/>
              <a:gdLst>
                <a:gd name="G0" fmla="+- 0 0 0"/>
                <a:gd name="G1" fmla="+- 18709 0 0"/>
                <a:gd name="G2" fmla="+- 21600 0 0"/>
                <a:gd name="T0" fmla="*/ 10796 w 18503"/>
                <a:gd name="T1" fmla="*/ 0 h 18709"/>
                <a:gd name="T2" fmla="*/ 18503 w 18503"/>
                <a:gd name="T3" fmla="*/ 7565 h 18709"/>
                <a:gd name="T4" fmla="*/ 0 w 18503"/>
                <a:gd name="T5" fmla="*/ 18709 h 18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03" h="18709" fill="none">
                  <a:moveTo>
                    <a:pt x="10795" y="0"/>
                  </a:moveTo>
                  <a:cubicBezTo>
                    <a:pt x="13963" y="1828"/>
                    <a:pt x="16616" y="4431"/>
                    <a:pt x="18503" y="7564"/>
                  </a:cubicBezTo>
                </a:path>
                <a:path w="18503" h="18709" stroke="0">
                  <a:moveTo>
                    <a:pt x="10795" y="0"/>
                  </a:moveTo>
                  <a:cubicBezTo>
                    <a:pt x="13963" y="1828"/>
                    <a:pt x="16616" y="4431"/>
                    <a:pt x="18503" y="7564"/>
                  </a:cubicBezTo>
                  <a:lnTo>
                    <a:pt x="0" y="18709"/>
                  </a:lnTo>
                  <a:close/>
                </a:path>
              </a:pathLst>
            </a:cu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3" name="Arc 371"/>
            <p:cNvSpPr>
              <a:spLocks/>
            </p:cNvSpPr>
            <p:nvPr/>
          </p:nvSpPr>
          <p:spPr bwMode="auto">
            <a:xfrm rot="20108948">
              <a:off x="109500176" y="107988295"/>
              <a:ext cx="3109748" cy="3133965"/>
            </a:xfrm>
            <a:custGeom>
              <a:avLst/>
              <a:gdLst>
                <a:gd name="G0" fmla="+- 0 0 0"/>
                <a:gd name="G1" fmla="+- 18709 0 0"/>
                <a:gd name="G2" fmla="+- 21600 0 0"/>
                <a:gd name="T0" fmla="*/ 10796 w 18503"/>
                <a:gd name="T1" fmla="*/ 0 h 18709"/>
                <a:gd name="T2" fmla="*/ 18503 w 18503"/>
                <a:gd name="T3" fmla="*/ 7565 h 18709"/>
                <a:gd name="T4" fmla="*/ 0 w 18503"/>
                <a:gd name="T5" fmla="*/ 18709 h 18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03" h="18709" fill="none">
                  <a:moveTo>
                    <a:pt x="10795" y="0"/>
                  </a:moveTo>
                  <a:cubicBezTo>
                    <a:pt x="13963" y="1828"/>
                    <a:pt x="16616" y="4431"/>
                    <a:pt x="18503" y="7564"/>
                  </a:cubicBezTo>
                </a:path>
                <a:path w="18503" h="18709" stroke="0">
                  <a:moveTo>
                    <a:pt x="10795" y="0"/>
                  </a:moveTo>
                  <a:cubicBezTo>
                    <a:pt x="13963" y="1828"/>
                    <a:pt x="16616" y="4431"/>
                    <a:pt x="18503" y="7564"/>
                  </a:cubicBezTo>
                  <a:lnTo>
                    <a:pt x="0" y="18709"/>
                  </a:lnTo>
                  <a:close/>
                </a:path>
              </a:pathLst>
            </a:cu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4" name="Arc 372"/>
            <p:cNvSpPr>
              <a:spLocks/>
            </p:cNvSpPr>
            <p:nvPr/>
          </p:nvSpPr>
          <p:spPr bwMode="auto">
            <a:xfrm rot="20108948">
              <a:off x="112838790" y="108003080"/>
              <a:ext cx="3109748" cy="3133965"/>
            </a:xfrm>
            <a:custGeom>
              <a:avLst/>
              <a:gdLst>
                <a:gd name="G0" fmla="+- 0 0 0"/>
                <a:gd name="G1" fmla="+- 18709 0 0"/>
                <a:gd name="G2" fmla="+- 21600 0 0"/>
                <a:gd name="T0" fmla="*/ 10796 w 18503"/>
                <a:gd name="T1" fmla="*/ 0 h 18709"/>
                <a:gd name="T2" fmla="*/ 18503 w 18503"/>
                <a:gd name="T3" fmla="*/ 7565 h 18709"/>
                <a:gd name="T4" fmla="*/ 0 w 18503"/>
                <a:gd name="T5" fmla="*/ 18709 h 18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03" h="18709" fill="none">
                  <a:moveTo>
                    <a:pt x="10795" y="0"/>
                  </a:moveTo>
                  <a:cubicBezTo>
                    <a:pt x="13963" y="1828"/>
                    <a:pt x="16616" y="4431"/>
                    <a:pt x="18503" y="7564"/>
                  </a:cubicBezTo>
                </a:path>
                <a:path w="18503" h="18709" stroke="0">
                  <a:moveTo>
                    <a:pt x="10795" y="0"/>
                  </a:moveTo>
                  <a:cubicBezTo>
                    <a:pt x="13963" y="1828"/>
                    <a:pt x="16616" y="4431"/>
                    <a:pt x="18503" y="7564"/>
                  </a:cubicBezTo>
                  <a:lnTo>
                    <a:pt x="0" y="18709"/>
                  </a:lnTo>
                  <a:close/>
                </a:path>
              </a:pathLst>
            </a:cu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5" name="Arc 373"/>
            <p:cNvSpPr>
              <a:spLocks/>
            </p:cNvSpPr>
            <p:nvPr/>
          </p:nvSpPr>
          <p:spPr bwMode="auto">
            <a:xfrm rot="20108948">
              <a:off x="113174898" y="107048875"/>
              <a:ext cx="3109748" cy="3133965"/>
            </a:xfrm>
            <a:custGeom>
              <a:avLst/>
              <a:gdLst>
                <a:gd name="G0" fmla="+- 0 0 0"/>
                <a:gd name="G1" fmla="+- 18709 0 0"/>
                <a:gd name="G2" fmla="+- 21600 0 0"/>
                <a:gd name="T0" fmla="*/ 10796 w 18503"/>
                <a:gd name="T1" fmla="*/ 0 h 18709"/>
                <a:gd name="T2" fmla="*/ 18503 w 18503"/>
                <a:gd name="T3" fmla="*/ 7565 h 18709"/>
                <a:gd name="T4" fmla="*/ 0 w 18503"/>
                <a:gd name="T5" fmla="*/ 18709 h 18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503" h="18709" fill="none">
                  <a:moveTo>
                    <a:pt x="10795" y="0"/>
                  </a:moveTo>
                  <a:cubicBezTo>
                    <a:pt x="13963" y="1828"/>
                    <a:pt x="16616" y="4431"/>
                    <a:pt x="18503" y="7564"/>
                  </a:cubicBezTo>
                </a:path>
                <a:path w="18503" h="18709" stroke="0">
                  <a:moveTo>
                    <a:pt x="10795" y="0"/>
                  </a:moveTo>
                  <a:cubicBezTo>
                    <a:pt x="13963" y="1828"/>
                    <a:pt x="16616" y="4431"/>
                    <a:pt x="18503" y="7564"/>
                  </a:cubicBezTo>
                  <a:lnTo>
                    <a:pt x="0" y="18709"/>
                  </a:lnTo>
                  <a:close/>
                </a:path>
              </a:pathLst>
            </a:custGeom>
            <a:noFill/>
            <a:ln w="19050" algn="ctr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8" y="40774414"/>
            <a:ext cx="5516424" cy="1702467"/>
          </a:xfrm>
          <a:prstGeom prst="rect">
            <a:avLst/>
          </a:prstGeom>
        </p:spPr>
      </p:pic>
      <p:grpSp>
        <p:nvGrpSpPr>
          <p:cNvPr id="355" name="Group 354"/>
          <p:cNvGrpSpPr>
            <a:grpSpLocks noChangeAspect="1"/>
          </p:cNvGrpSpPr>
          <p:nvPr/>
        </p:nvGrpSpPr>
        <p:grpSpPr>
          <a:xfrm>
            <a:off x="388319" y="8946878"/>
            <a:ext cx="7476229" cy="7225282"/>
            <a:chOff x="2152328" y="904875"/>
            <a:chExt cx="8215635" cy="7939870"/>
          </a:xfrm>
        </p:grpSpPr>
        <p:pic>
          <p:nvPicPr>
            <p:cNvPr id="356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3638" y="904875"/>
              <a:ext cx="7934325" cy="779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7" name="Picture 2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328" y="2136304"/>
              <a:ext cx="7455689" cy="670844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2159996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58" name="Straight Connector 357"/>
            <p:cNvCxnSpPr/>
            <p:nvPr/>
          </p:nvCxnSpPr>
          <p:spPr>
            <a:xfrm flipH="1">
              <a:off x="5536704" y="2712368"/>
              <a:ext cx="864096" cy="468052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9" name="Picture 4" descr="http://wrybread.com/radioactive/logo2.gif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2728" y="3792488"/>
              <a:ext cx="843926" cy="834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954410" y="16003662"/>
            <a:ext cx="6192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solidFill>
                  <a:srgbClr val="002060"/>
                </a:solidFill>
              </a:rPr>
              <a:t>Radial </a:t>
            </a:r>
            <a:r>
              <a:rPr lang="fr-FR" sz="4800" dirty="0" err="1" smtClean="0">
                <a:solidFill>
                  <a:srgbClr val="002060"/>
                </a:solidFill>
              </a:rPr>
              <a:t>geometry</a:t>
            </a:r>
            <a:endParaRPr lang="fr-FR" sz="4800" dirty="0" smtClean="0">
              <a:solidFill>
                <a:srgbClr val="002060"/>
              </a:solidFill>
            </a:endParaRPr>
          </a:p>
          <a:p>
            <a:pPr algn="ctr"/>
            <a:r>
              <a:rPr lang="fr-FR" sz="4800" dirty="0" smtClean="0">
                <a:solidFill>
                  <a:srgbClr val="0070C0"/>
                </a:solidFill>
              </a:rPr>
              <a:t>Géométrie radiale</a:t>
            </a:r>
            <a:endParaRPr lang="fr-FR" sz="4800" dirty="0">
              <a:solidFill>
                <a:srgbClr val="0070C0"/>
              </a:solidFill>
            </a:endParaRPr>
          </a:p>
        </p:txBody>
      </p:sp>
      <p:grpSp>
        <p:nvGrpSpPr>
          <p:cNvPr id="361" name="Group 360"/>
          <p:cNvGrpSpPr>
            <a:grpSpLocks noChangeAspect="1"/>
          </p:cNvGrpSpPr>
          <p:nvPr/>
        </p:nvGrpSpPr>
        <p:grpSpPr>
          <a:xfrm>
            <a:off x="8401794" y="9018886"/>
            <a:ext cx="7803216" cy="7188144"/>
            <a:chOff x="1704975" y="557213"/>
            <a:chExt cx="9391650" cy="8486775"/>
          </a:xfrm>
        </p:grpSpPr>
        <p:pic>
          <p:nvPicPr>
            <p:cNvPr id="362" name="Picture 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975" y="557213"/>
              <a:ext cx="9391650" cy="848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3" name="Picture 2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2328" y="2136304"/>
              <a:ext cx="7455689" cy="670844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2159996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64" name="Straight Connector 363"/>
            <p:cNvCxnSpPr/>
            <p:nvPr/>
          </p:nvCxnSpPr>
          <p:spPr>
            <a:xfrm flipH="1">
              <a:off x="5968752" y="2280320"/>
              <a:ext cx="432048" cy="5472608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5" name="Picture 4" descr="http://wrybread.com/radioactive/logo2.gif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3848" y="3966192"/>
              <a:ext cx="843926" cy="834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6" name="TextBox 365"/>
          <p:cNvSpPr txBox="1"/>
          <p:nvPr/>
        </p:nvSpPr>
        <p:spPr>
          <a:xfrm>
            <a:off x="9172030" y="16018178"/>
            <a:ext cx="61923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solidFill>
                  <a:srgbClr val="002060"/>
                </a:solidFill>
              </a:rPr>
              <a:t>Axial </a:t>
            </a:r>
            <a:r>
              <a:rPr lang="fr-FR" sz="4800" dirty="0" err="1" smtClean="0">
                <a:solidFill>
                  <a:srgbClr val="002060"/>
                </a:solidFill>
              </a:rPr>
              <a:t>geometry</a:t>
            </a:r>
            <a:endParaRPr lang="fr-FR" sz="4800" dirty="0" smtClean="0">
              <a:solidFill>
                <a:srgbClr val="002060"/>
              </a:solidFill>
            </a:endParaRPr>
          </a:p>
          <a:p>
            <a:pPr algn="ctr"/>
            <a:r>
              <a:rPr lang="fr-FR" sz="4800" dirty="0" smtClean="0">
                <a:solidFill>
                  <a:srgbClr val="0070C0"/>
                </a:solidFill>
              </a:rPr>
              <a:t>Géométrie axiale</a:t>
            </a:r>
            <a:endParaRPr lang="fr-FR" sz="4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22672" y="42358590"/>
            <a:ext cx="312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C. Casella &amp; M. Heller Sep 2013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2297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2896</TotalTime>
  <Words>511</Words>
  <Application>Microsoft Office PowerPoint</Application>
  <PresentationFormat>Custom</PresentationFormat>
  <Paragraphs>69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Joram</dc:creator>
  <cp:lastModifiedBy>Christian Joram</cp:lastModifiedBy>
  <cp:revision>88</cp:revision>
  <cp:lastPrinted>2013-09-26T12:56:51Z</cp:lastPrinted>
  <dcterms:created xsi:type="dcterms:W3CDTF">2013-09-17T13:25:53Z</dcterms:created>
  <dcterms:modified xsi:type="dcterms:W3CDTF">2013-09-26T13:38:08Z</dcterms:modified>
</cp:coreProperties>
</file>