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30279975" cy="42808525"/>
  <p:notesSz cx="29456063" cy="41389300"/>
  <p:defaultTextStyle>
    <a:defPPr>
      <a:defRPr lang="en-US"/>
    </a:defPPr>
    <a:lvl1pPr marL="0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97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4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91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88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985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2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379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76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2082" y="-8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764294" cy="2069465"/>
          </a:xfrm>
          <a:prstGeom prst="rect">
            <a:avLst/>
          </a:prstGeom>
        </p:spPr>
        <p:txBody>
          <a:bodyPr vert="horz" lIns="404823" tIns="202412" rIns="404823" bIns="202412" rtlCol="0"/>
          <a:lstStyle>
            <a:lvl1pPr algn="l">
              <a:defRPr sz="5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684953" y="0"/>
            <a:ext cx="12764294" cy="2069465"/>
          </a:xfrm>
          <a:prstGeom prst="rect">
            <a:avLst/>
          </a:prstGeom>
        </p:spPr>
        <p:txBody>
          <a:bodyPr vert="horz" lIns="404823" tIns="202412" rIns="404823" bIns="202412" rtlCol="0"/>
          <a:lstStyle>
            <a:lvl1pPr algn="r">
              <a:defRPr sz="5300"/>
            </a:lvl1pPr>
          </a:lstStyle>
          <a:p>
            <a:fld id="{F778CCD7-C02A-4590-97A2-DA4C46BE3EB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0" y="3103563"/>
            <a:ext cx="10977563" cy="1552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4823" tIns="202412" rIns="404823" bIns="2024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45607" y="19659918"/>
            <a:ext cx="23564850" cy="18625185"/>
          </a:xfrm>
          <a:prstGeom prst="rect">
            <a:avLst/>
          </a:prstGeom>
        </p:spPr>
        <p:txBody>
          <a:bodyPr vert="horz" lIns="404823" tIns="202412" rIns="404823" bIns="2024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9312652"/>
            <a:ext cx="12764294" cy="2069465"/>
          </a:xfrm>
          <a:prstGeom prst="rect">
            <a:avLst/>
          </a:prstGeom>
        </p:spPr>
        <p:txBody>
          <a:bodyPr vert="horz" lIns="404823" tIns="202412" rIns="404823" bIns="202412" rtlCol="0" anchor="b"/>
          <a:lstStyle>
            <a:lvl1pPr algn="l">
              <a:defRPr sz="5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684953" y="39312652"/>
            <a:ext cx="12764294" cy="2069465"/>
          </a:xfrm>
          <a:prstGeom prst="rect">
            <a:avLst/>
          </a:prstGeom>
        </p:spPr>
        <p:txBody>
          <a:bodyPr vert="horz" lIns="404823" tIns="202412" rIns="404823" bIns="202412" rtlCol="0" anchor="b"/>
          <a:lstStyle>
            <a:lvl1pPr algn="r">
              <a:defRPr sz="5300"/>
            </a:lvl1pPr>
          </a:lstStyle>
          <a:p>
            <a:fld id="{F64F9C56-551B-497E-9664-791EA5DBF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9C56-551B-497E-9664-791EA5DBF4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9C56-551B-497E-9664-791EA5DBF4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4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4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34"/>
            <a:ext cx="6812994" cy="3652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34"/>
            <a:ext cx="19934317" cy="3652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9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8443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4087"/>
            <a:ext cx="25737979" cy="936436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9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45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78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2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3" y="9582373"/>
            <a:ext cx="13378913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3" y="13575850"/>
            <a:ext cx="13378913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4" y="9582373"/>
            <a:ext cx="13384167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4" y="13575850"/>
            <a:ext cx="13384167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9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4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4" y="1704416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1" y="1704421"/>
            <a:ext cx="16927349" cy="36535890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4" y="8958087"/>
            <a:ext cx="9961904" cy="29282224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8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73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19"/>
            <a:ext cx="18167985" cy="25685115"/>
          </a:xfrm>
        </p:spPr>
        <p:txBody>
          <a:bodyPr/>
          <a:lstStyle>
            <a:lvl1pPr marL="0" indent="0">
              <a:buNone/>
              <a:defRPr sz="14700"/>
            </a:lvl1pPr>
            <a:lvl2pPr marL="2088197" indent="0">
              <a:buNone/>
              <a:defRPr sz="12700"/>
            </a:lvl2pPr>
            <a:lvl3pPr marL="4176394" indent="0">
              <a:buNone/>
              <a:defRPr sz="11100"/>
            </a:lvl3pPr>
            <a:lvl4pPr marL="6264591" indent="0">
              <a:buNone/>
              <a:defRPr sz="9100"/>
            </a:lvl4pPr>
            <a:lvl5pPr marL="8352788" indent="0">
              <a:buNone/>
              <a:defRPr sz="9100"/>
            </a:lvl5pPr>
            <a:lvl6pPr marL="10440985" indent="0">
              <a:buNone/>
              <a:defRPr sz="9100"/>
            </a:lvl6pPr>
            <a:lvl7pPr marL="12529182" indent="0">
              <a:buNone/>
              <a:defRPr sz="9100"/>
            </a:lvl7pPr>
            <a:lvl8pPr marL="14617379" indent="0">
              <a:buNone/>
              <a:defRPr sz="9100"/>
            </a:lvl8pPr>
            <a:lvl9pPr marL="16705576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5"/>
            <a:ext cx="18167985" cy="5024053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4"/>
          </a:xfrm>
          <a:prstGeom prst="rect">
            <a:avLst/>
          </a:prstGeom>
        </p:spPr>
        <p:txBody>
          <a:bodyPr vert="horz" lIns="417639" tIns="208820" rIns="417639" bIns="2088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62"/>
            <a:ext cx="27251978" cy="28251647"/>
          </a:xfrm>
          <a:prstGeom prst="rect">
            <a:avLst/>
          </a:prstGeom>
        </p:spPr>
        <p:txBody>
          <a:bodyPr vert="horz" lIns="417639" tIns="208820" rIns="417639" bIns="2088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5"/>
            <a:ext cx="9588659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94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48" indent="-1566148" algn="l" defTabSz="4176394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20" indent="-1305123" algn="l" defTabSz="4176394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92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89" indent="-1044098" algn="l" defTabSz="4176394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86" indent="-1044098" algn="l" defTabSz="4176394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083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280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477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674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97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4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91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88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985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2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379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76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h/imgres?imgurl&amp;imgrefurl=http://cernand2012.webs.com/chapter2.htm&amp;h=0&amp;w=0&amp;sz=1&amp;tbnid=J2wtlm3dZDECFM&amp;tbnh=225&amp;tbnw=225&amp;zoom=1&amp;docid=Cx1LBZYdv0toTM&amp;ei=wowpUsbfCcPmswbR74C4Cw&amp;ved=0CAEQsCU" TargetMode="External"/><Relationship Id="rId13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google.ch/url?sa=i&amp;rct=j&amp;q=&amp;esrc=s&amp;frm=1&amp;source=images&amp;cd=&amp;docid=8nsvS5sRxWiCSM&amp;tbnid=DeYKVi7oKgYCXM:&amp;ved=0CAUQjRw&amp;url=http://ceat.epfl.ch/&amp;ei=o4wpUrOCAYSXtAa61oGwAw&amp;bvm=bv.51773540,d.Yms&amp;psig=AFQjCNGtK9d4pVvRO16W4vFT30tgqS5JGQ&amp;ust=1378541067166093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h/imgres?imgurl&amp;imgrefurl=http://cernand2012.webs.com/chapter2.htm&amp;h=0&amp;w=0&amp;sz=1&amp;tbnid=J2wtlm3dZDECFM&amp;tbnh=225&amp;tbnw=225&amp;zoom=1&amp;docid=Cx1LBZYdv0toTM&amp;ei=wowpUsbfCcPmswbR74C4Cw&amp;ved=0CAEQsCU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h/url?sa=i&amp;rct=j&amp;q=&amp;esrc=s&amp;frm=1&amp;source=images&amp;cd=&amp;docid=8nsvS5sRxWiCSM&amp;tbnid=DeYKVi7oKgYCXM:&amp;ved=0CAUQjRw&amp;url=http://ceat.epfl.ch/&amp;ei=o4wpUrOCAYSXtAa61oGwAw&amp;bvm=bv.51773540,d.Yms&amp;psig=AFQjCNGtK9d4pVvRO16W4vFT30tgqS5JGQ&amp;ust=1378541067166093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2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4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utoShape 57"/>
          <p:cNvSpPr>
            <a:spLocks noChangeArrowheads="1"/>
          </p:cNvSpPr>
          <p:nvPr/>
        </p:nvSpPr>
        <p:spPr bwMode="auto">
          <a:xfrm>
            <a:off x="522363" y="25685803"/>
            <a:ext cx="29088223" cy="16671871"/>
          </a:xfrm>
          <a:prstGeom prst="bevel">
            <a:avLst>
              <a:gd name="adj" fmla="val 1375"/>
            </a:avLst>
          </a:prstGeom>
          <a:gradFill rotWithShape="1">
            <a:gsLst>
              <a:gs pos="0">
                <a:srgbClr val="3161AB"/>
              </a:gs>
              <a:gs pos="100000">
                <a:srgbClr val="B6D8B8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EEECE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58"/>
          <p:cNvSpPr>
            <a:spLocks noChangeArrowheads="1"/>
          </p:cNvSpPr>
          <p:nvPr/>
        </p:nvSpPr>
        <p:spPr bwMode="auto">
          <a:xfrm>
            <a:off x="1026419" y="25868758"/>
            <a:ext cx="28155128" cy="15985776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57"/>
          <p:cNvSpPr>
            <a:spLocks noChangeArrowheads="1"/>
          </p:cNvSpPr>
          <p:nvPr/>
        </p:nvSpPr>
        <p:spPr bwMode="auto">
          <a:xfrm>
            <a:off x="522363" y="6282582"/>
            <a:ext cx="29088223" cy="19225220"/>
          </a:xfrm>
          <a:prstGeom prst="bevel">
            <a:avLst>
              <a:gd name="adj" fmla="val 1375"/>
            </a:avLst>
          </a:prstGeom>
          <a:gradFill rotWithShape="1">
            <a:gsLst>
              <a:gs pos="0">
                <a:srgbClr val="3161AB"/>
              </a:gs>
              <a:gs pos="100000">
                <a:srgbClr val="B6D8B8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EEECE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58"/>
          <p:cNvSpPr>
            <a:spLocks noChangeArrowheads="1"/>
          </p:cNvSpPr>
          <p:nvPr/>
        </p:nvSpPr>
        <p:spPr bwMode="auto">
          <a:xfrm>
            <a:off x="1026419" y="6570614"/>
            <a:ext cx="28155128" cy="18434048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7" b="12887"/>
          <a:stretch/>
        </p:blipFill>
        <p:spPr bwMode="auto">
          <a:xfrm rot="10800000" flipV="1">
            <a:off x="8149883" y="858981"/>
            <a:ext cx="16999216" cy="495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379" y="1255664"/>
            <a:ext cx="9236824" cy="31547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9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DETECTORS</a:t>
            </a:r>
            <a:endParaRPr lang="en-GB" sz="19900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790" y="1828578"/>
            <a:ext cx="40862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302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EPFL / CERN</a:t>
            </a: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37160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238125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60"/>
          <p:cNvSpPr txBox="1">
            <a:spLocks noChangeArrowheads="1"/>
          </p:cNvSpPr>
          <p:nvPr/>
        </p:nvSpPr>
        <p:spPr bwMode="auto">
          <a:xfrm>
            <a:off x="7867179" y="7146678"/>
            <a:ext cx="14120812" cy="158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Visible and </a:t>
            </a:r>
            <a:r>
              <a:rPr lang="en-US" sz="5500" b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in</a:t>
            </a: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visible</a:t>
            </a:r>
            <a:r>
              <a:rPr kumimoji="0" lang="en-US" sz="55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light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500" b="1" dirty="0" smtClean="0">
                <a:solidFill>
                  <a:srgbClr val="0070C0"/>
                </a:solidFill>
                <a:latin typeface="Arial Rounded MT Bold" pitchFamily="34" charset="0"/>
              </a:rPr>
              <a:t>Lumière visible et  invisible</a:t>
            </a:r>
            <a:endParaRPr kumimoji="0" lang="en-US" sz="5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034" name="Picture 5" descr="http://ceat.epfl.ch/files/content/sites/ceat/files/shared/images/menus/ecussons/EPFL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155" y="40076038"/>
            <a:ext cx="3371115" cy="1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 descr="https://encrypted-tbn3.gstatic.com/images?q=tbn:ANd9GcQSUwNv0AIuZeuT6M6wI3oqeeM-yRzM315ffdb6r-HQlkwZogAr4Jueumh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7" y="40126342"/>
            <a:ext cx="1620712" cy="1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50955" y="20252134"/>
            <a:ext cx="895690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High energetic: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Violet is the highest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energetic light our eye can see. 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UV and X-ray detectors are capable of seeing beyond!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Lumière  haute énergie:  </a:t>
            </a:r>
            <a:r>
              <a:rPr lang="fr-FR" sz="3200" dirty="0" smtClean="0">
                <a:solidFill>
                  <a:srgbClr val="0070C0"/>
                </a:solidFill>
                <a:latin typeface="Arial Rounded MT Bold" pitchFamily="34" charset="0"/>
              </a:rPr>
              <a:t>Le violet est la lumière la plus énergétique que nos yeux détecte. Les capteurs UV et rayon X peuvent les ‘voir’!</a:t>
            </a:r>
            <a:endParaRPr lang="fr-FR" sz="3200" dirty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6"/>
          <p:cNvSpPr txBox="1">
            <a:spLocks noChangeArrowheads="1"/>
          </p:cNvSpPr>
          <p:nvPr/>
        </p:nvSpPr>
        <p:spPr bwMode="auto">
          <a:xfrm>
            <a:off x="16652155" y="20252134"/>
            <a:ext cx="91450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Low energetic: 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The red light is the lowest energetic light visible for our eye. IR cameras can see more! Our skin detects also IR (heat)!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3200" b="1" i="1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Lumière basse énergie:  </a:t>
            </a:r>
            <a:r>
              <a:rPr lang="fr-FR" sz="3200" dirty="0" smtClean="0">
                <a:solidFill>
                  <a:srgbClr val="0070C0"/>
                </a:solidFill>
                <a:latin typeface="Arial Rounded MT Bold" pitchFamily="34" charset="0"/>
              </a:rPr>
              <a:t>La lumière rouge est la lumière avec la plus basse énergie que nos yeux détecte. Les camera infra rouge peuvent la ‘voir’!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54515" y="26300806"/>
            <a:ext cx="137921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b="1" dirty="0" smtClean="0">
                <a:latin typeface="Arial Rounded MT Bold" pitchFamily="34" charset="0"/>
              </a:rPr>
              <a:t>What is light?</a:t>
            </a:r>
          </a:p>
          <a:p>
            <a:pPr algn="ctr"/>
            <a:r>
              <a:rPr lang="fr-CH" sz="5500" b="1" dirty="0" smtClean="0">
                <a:solidFill>
                  <a:srgbClr val="0070C0"/>
                </a:solidFill>
                <a:latin typeface="Arial Rounded MT Bold" pitchFamily="34" charset="0"/>
              </a:rPr>
              <a:t>Qu’est-ce que la lumière?</a:t>
            </a:r>
            <a:endParaRPr lang="fr-CH" sz="55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18" name="Text Box 6"/>
          <p:cNvSpPr txBox="1">
            <a:spLocks noChangeArrowheads="1"/>
          </p:cNvSpPr>
          <p:nvPr/>
        </p:nvSpPr>
        <p:spPr bwMode="auto">
          <a:xfrm>
            <a:off x="4986859" y="35661846"/>
            <a:ext cx="928903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Light is a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wave: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  Low energetic light  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(infrared 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and microwave) shows often its wave character.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La lumière est une onde: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3200" dirty="0" smtClean="0">
                <a:solidFill>
                  <a:srgbClr val="0070C0"/>
                </a:solidFill>
                <a:latin typeface="Arial Rounded MT Bold" pitchFamily="34" charset="0"/>
              </a:rPr>
              <a:t>A basse énergie (infrarouge, micro-onde) la lumière se manifeste souvent comme une onde.</a:t>
            </a:r>
            <a:endParaRPr kumimoji="0" lang="fr-CH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E:\scifi\open days\Visible-spectru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0955" y="12547278"/>
            <a:ext cx="19370152" cy="7389659"/>
          </a:xfrm>
          <a:prstGeom prst="rect">
            <a:avLst/>
          </a:prstGeom>
          <a:noFill/>
        </p:spPr>
      </p:pic>
      <p:pic>
        <p:nvPicPr>
          <p:cNvPr id="1027" name="Picture 3" descr="E:\scifi\open days\cer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811395" y="10026998"/>
            <a:ext cx="2370608" cy="1688335"/>
          </a:xfrm>
          <a:prstGeom prst="rect">
            <a:avLst/>
          </a:prstGeom>
          <a:noFill/>
        </p:spPr>
      </p:pic>
      <p:cxnSp>
        <p:nvCxnSpPr>
          <p:cNvPr id="262" name="Straight Arrow Connector 261"/>
          <p:cNvCxnSpPr/>
          <p:nvPr/>
        </p:nvCxnSpPr>
        <p:spPr>
          <a:xfrm>
            <a:off x="11107539" y="1175519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:\scifi\open days\Cosmic_Rays_1__Credit_NAS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1035" y="10026998"/>
            <a:ext cx="2304256" cy="1728192"/>
          </a:xfrm>
          <a:prstGeom prst="rect">
            <a:avLst/>
          </a:prstGeom>
          <a:noFill/>
        </p:spPr>
      </p:pic>
      <p:cxnSp>
        <p:nvCxnSpPr>
          <p:cNvPr id="268" name="Straight Arrow Connector 267"/>
          <p:cNvCxnSpPr/>
          <p:nvPr/>
        </p:nvCxnSpPr>
        <p:spPr>
          <a:xfrm>
            <a:off x="7363123" y="1175519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5" descr="E:\scifi\open days\infrared_light_stops_eye_damage_postnoon_new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39787" y="10026998"/>
            <a:ext cx="2352737" cy="1584176"/>
          </a:xfrm>
          <a:prstGeom prst="rect">
            <a:avLst/>
          </a:prstGeom>
          <a:noFill/>
        </p:spPr>
      </p:pic>
      <p:cxnSp>
        <p:nvCxnSpPr>
          <p:cNvPr id="270" name="Straight Arrow Connector 269"/>
          <p:cNvCxnSpPr/>
          <p:nvPr/>
        </p:nvCxnSpPr>
        <p:spPr>
          <a:xfrm flipH="1">
            <a:off x="13555811" y="11683182"/>
            <a:ext cx="99554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7" name="Picture 6" descr="E:\scifi\open days\microwav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292115" y="9954990"/>
            <a:ext cx="2637632" cy="1736441"/>
          </a:xfrm>
          <a:prstGeom prst="rect">
            <a:avLst/>
          </a:prstGeom>
          <a:noFill/>
        </p:spPr>
      </p:pic>
      <p:cxnSp>
        <p:nvCxnSpPr>
          <p:cNvPr id="272" name="Straight Arrow Connector 271"/>
          <p:cNvCxnSpPr>
            <a:stCxn id="47" idx="2"/>
          </p:cNvCxnSpPr>
          <p:nvPr/>
        </p:nvCxnSpPr>
        <p:spPr>
          <a:xfrm flipH="1">
            <a:off x="16436131" y="11691431"/>
            <a:ext cx="1174800" cy="8558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8" name="Picture 7" descr="E:\scifi\open days\8910309-cell-tower-and-radio-antenna-back-lit-by-sun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460467" y="9458090"/>
            <a:ext cx="1512168" cy="2256966"/>
          </a:xfrm>
          <a:prstGeom prst="rect">
            <a:avLst/>
          </a:prstGeom>
          <a:noFill/>
        </p:spPr>
      </p:pic>
      <p:cxnSp>
        <p:nvCxnSpPr>
          <p:cNvPr id="275" name="Straight Arrow Connector 274"/>
          <p:cNvCxnSpPr/>
          <p:nvPr/>
        </p:nvCxnSpPr>
        <p:spPr>
          <a:xfrm flipH="1">
            <a:off x="18956411" y="11755190"/>
            <a:ext cx="129614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8" name="Rectangle 277"/>
          <p:cNvSpPr/>
          <p:nvPr/>
        </p:nvSpPr>
        <p:spPr>
          <a:xfrm>
            <a:off x="9955411" y="9522942"/>
            <a:ext cx="20882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CERN LHC</a:t>
            </a:r>
            <a:endParaRPr lang="en-GB" sz="2400" dirty="0"/>
          </a:p>
        </p:txBody>
      </p:sp>
      <p:sp>
        <p:nvSpPr>
          <p:cNvPr id="246" name="Rectangle 245"/>
          <p:cNvSpPr/>
          <p:nvPr/>
        </p:nvSpPr>
        <p:spPr>
          <a:xfrm>
            <a:off x="6715051" y="9522942"/>
            <a:ext cx="20882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Cosmic rays</a:t>
            </a:r>
            <a:endParaRPr lang="en-GB" sz="2400" dirty="0"/>
          </a:p>
        </p:txBody>
      </p:sp>
      <p:sp>
        <p:nvSpPr>
          <p:cNvPr id="249" name="Text Box 6"/>
          <p:cNvSpPr txBox="1">
            <a:spLocks noChangeArrowheads="1"/>
          </p:cNvSpPr>
          <p:nvPr/>
        </p:nvSpPr>
        <p:spPr bwMode="auto">
          <a:xfrm>
            <a:off x="16372954" y="35373814"/>
            <a:ext cx="870413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Light is a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 particle: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  High energetic light (LHC experiments and cosmic rays),  shows often its particle character. It is called a photon, it has no rest mass, travels with the speed of light and has a energy.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La lumière est une particule: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3200" dirty="0" smtClean="0">
                <a:solidFill>
                  <a:srgbClr val="0070C0"/>
                </a:solidFill>
                <a:latin typeface="Arial Rounded MT Bold" pitchFamily="34" charset="0"/>
              </a:rPr>
              <a:t>A haute énergie (LHC expériences et rayon cosmiques) la lumière montre souvent sa caractéristique corpusculaire.</a:t>
            </a:r>
          </a:p>
        </p:txBody>
      </p:sp>
      <p:pic>
        <p:nvPicPr>
          <p:cNvPr id="2054" name="Picture 6" descr="E:\scifi\open days\imagesCA0LLO0C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555811" y="28245022"/>
            <a:ext cx="4385169" cy="1517031"/>
          </a:xfrm>
          <a:prstGeom prst="rect">
            <a:avLst/>
          </a:prstGeom>
          <a:noFill/>
        </p:spPr>
      </p:pic>
      <p:pic>
        <p:nvPicPr>
          <p:cNvPr id="2056" name="Picture 8" descr="E:\scifi\open days\wave_particle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043643" y="29757190"/>
            <a:ext cx="7457530" cy="5381912"/>
          </a:xfrm>
          <a:prstGeom prst="rect">
            <a:avLst/>
          </a:prstGeom>
          <a:noFill/>
        </p:spPr>
      </p:pic>
      <p:sp>
        <p:nvSpPr>
          <p:cNvPr id="251" name="Text Box 6"/>
          <p:cNvSpPr txBox="1">
            <a:spLocks noChangeArrowheads="1"/>
          </p:cNvSpPr>
          <p:nvPr/>
        </p:nvSpPr>
        <p:spPr bwMode="auto">
          <a:xfrm>
            <a:off x="6210995" y="31182254"/>
            <a:ext cx="56166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Est-ce que je suis un rayon  X , un photon…? Ou un photon visible ?</a:t>
            </a:r>
            <a:endParaRPr kumimoji="0" lang="fr-C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Text Box 6"/>
          <p:cNvSpPr txBox="1">
            <a:spLocks noChangeArrowheads="1"/>
          </p:cNvSpPr>
          <p:nvPr/>
        </p:nvSpPr>
        <p:spPr bwMode="auto">
          <a:xfrm>
            <a:off x="19676491" y="31038238"/>
            <a:ext cx="56886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Pourquoi se faire  tant de soucis ? Je  ne suis même pas certain d’être une onde ou une particule!</a:t>
            </a:r>
            <a:endParaRPr kumimoji="0" lang="fr-C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22963" y="12691294"/>
            <a:ext cx="309634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0.000’000’000’001m</a:t>
            </a:r>
            <a:endParaRPr lang="en-GB" sz="1800" dirty="0"/>
          </a:p>
        </p:txBody>
      </p:sp>
      <p:sp>
        <p:nvSpPr>
          <p:cNvPr id="138" name="Rectangle 137"/>
          <p:cNvSpPr/>
          <p:nvPr/>
        </p:nvSpPr>
        <p:spPr>
          <a:xfrm>
            <a:off x="9883403" y="12682002"/>
            <a:ext cx="230425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0.000’000’001m</a:t>
            </a:r>
            <a:endParaRPr lang="en-GB" sz="1800" dirty="0"/>
          </a:p>
        </p:txBody>
      </p:sp>
      <p:sp>
        <p:nvSpPr>
          <p:cNvPr id="139" name="Rectangle 138"/>
          <p:cNvSpPr/>
          <p:nvPr/>
        </p:nvSpPr>
        <p:spPr>
          <a:xfrm>
            <a:off x="13267779" y="12691294"/>
            <a:ext cx="172819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0.000’001m</a:t>
            </a:r>
            <a:endParaRPr lang="en-GB" sz="1800" dirty="0"/>
          </a:p>
        </p:txBody>
      </p:sp>
      <p:sp>
        <p:nvSpPr>
          <p:cNvPr id="140" name="Rectangle 139"/>
          <p:cNvSpPr/>
          <p:nvPr/>
        </p:nvSpPr>
        <p:spPr>
          <a:xfrm>
            <a:off x="16220107" y="12682002"/>
            <a:ext cx="172819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0.001m</a:t>
            </a:r>
            <a:endParaRPr lang="en-GB" sz="1800" dirty="0"/>
          </a:p>
        </p:txBody>
      </p:sp>
      <p:sp>
        <p:nvSpPr>
          <p:cNvPr id="141" name="Rectangle 140"/>
          <p:cNvSpPr/>
          <p:nvPr/>
        </p:nvSpPr>
        <p:spPr>
          <a:xfrm>
            <a:off x="20540587" y="12682002"/>
            <a:ext cx="172819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1000m</a:t>
            </a:r>
            <a:endParaRPr lang="en-GB" sz="1800" dirty="0"/>
          </a:p>
        </p:txBody>
      </p:sp>
      <p:sp>
        <p:nvSpPr>
          <p:cNvPr id="142" name="Rectangle 141"/>
          <p:cNvSpPr/>
          <p:nvPr/>
        </p:nvSpPr>
        <p:spPr>
          <a:xfrm>
            <a:off x="18596371" y="12691294"/>
            <a:ext cx="172819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1m</a:t>
            </a:r>
            <a:endParaRPr lang="en-GB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27669379" y="42430598"/>
            <a:ext cx="19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G. </a:t>
            </a:r>
            <a:r>
              <a:rPr lang="en-GB" sz="1800" dirty="0" err="1" smtClean="0"/>
              <a:t>Häfeli</a:t>
            </a:r>
            <a:r>
              <a:rPr lang="en-GB" sz="1800" dirty="0" smtClean="0"/>
              <a:t>, Sep 2013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00318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utoShape 57"/>
          <p:cNvSpPr>
            <a:spLocks noChangeArrowheads="1"/>
          </p:cNvSpPr>
          <p:nvPr/>
        </p:nvSpPr>
        <p:spPr bwMode="auto">
          <a:xfrm>
            <a:off x="234331" y="25291778"/>
            <a:ext cx="29757773" cy="17095813"/>
          </a:xfrm>
          <a:prstGeom prst="bevel">
            <a:avLst>
              <a:gd name="adj" fmla="val 1375"/>
            </a:avLst>
          </a:prstGeom>
          <a:gradFill rotWithShape="1">
            <a:gsLst>
              <a:gs pos="0">
                <a:srgbClr val="3161AB"/>
              </a:gs>
              <a:gs pos="100000">
                <a:srgbClr val="B6D8B8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EEECE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58"/>
          <p:cNvSpPr>
            <a:spLocks noChangeArrowheads="1"/>
          </p:cNvSpPr>
          <p:nvPr/>
        </p:nvSpPr>
        <p:spPr bwMode="auto">
          <a:xfrm>
            <a:off x="738386" y="25519832"/>
            <a:ext cx="28803201" cy="16435711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57"/>
          <p:cNvSpPr>
            <a:spLocks noChangeArrowheads="1"/>
          </p:cNvSpPr>
          <p:nvPr/>
        </p:nvSpPr>
        <p:spPr bwMode="auto">
          <a:xfrm>
            <a:off x="234331" y="6426598"/>
            <a:ext cx="29757773" cy="18649156"/>
          </a:xfrm>
          <a:prstGeom prst="bevel">
            <a:avLst>
              <a:gd name="adj" fmla="val 1375"/>
            </a:avLst>
          </a:prstGeom>
          <a:gradFill rotWithShape="1">
            <a:gsLst>
              <a:gs pos="0">
                <a:srgbClr val="3161AB"/>
              </a:gs>
              <a:gs pos="100000">
                <a:srgbClr val="B6D8B8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EEECE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58"/>
          <p:cNvSpPr>
            <a:spLocks noChangeArrowheads="1"/>
          </p:cNvSpPr>
          <p:nvPr/>
        </p:nvSpPr>
        <p:spPr bwMode="auto">
          <a:xfrm>
            <a:off x="738386" y="6714630"/>
            <a:ext cx="28803201" cy="17929076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3161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2" name="Picture 12" descr="E:\scifi\open days\sipm2.jpg"/>
          <p:cNvPicPr>
            <a:picLocks noChangeAspect="1" noChangeArrowheads="1"/>
          </p:cNvPicPr>
          <p:nvPr/>
        </p:nvPicPr>
        <p:blipFill>
          <a:blip r:embed="rId3" cstate="print"/>
          <a:srcRect l="55986" t="31994" r="6955" b="8087"/>
          <a:stretch>
            <a:fillRect/>
          </a:stretch>
        </p:blipFill>
        <p:spPr bwMode="auto">
          <a:xfrm>
            <a:off x="13267779" y="31412458"/>
            <a:ext cx="1558382" cy="2088232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7" b="12887"/>
          <a:stretch/>
        </p:blipFill>
        <p:spPr bwMode="auto">
          <a:xfrm rot="10800000" flipV="1">
            <a:off x="8149883" y="858981"/>
            <a:ext cx="16999216" cy="495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379" y="1255664"/>
            <a:ext cx="9236824" cy="31547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9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DETECTORS</a:t>
            </a:r>
            <a:endParaRPr lang="en-GB" sz="19900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790" y="1828578"/>
            <a:ext cx="40862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302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EPFL / CERN</a:t>
            </a: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37160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238125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72"/>
          <p:cNvSpPr>
            <a:spLocks noChangeArrowheads="1"/>
          </p:cNvSpPr>
          <p:nvPr/>
        </p:nvSpPr>
        <p:spPr bwMode="auto">
          <a:xfrm>
            <a:off x="11376907" y="18639533"/>
            <a:ext cx="99853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10619670" y="19114196"/>
            <a:ext cx="2295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24533982" y="12478421"/>
            <a:ext cx="250983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5" descr="http://ceat.epfl.ch/files/content/sites/ceat/files/shared/images/menus/ecussons/EPFL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012" y="39859098"/>
            <a:ext cx="3371115" cy="1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 descr="https://encrypted-tbn3.gstatic.com/images?q=tbn:ANd9GcQSUwNv0AIuZeuT6M6wI3oqeeM-yRzM315ffdb6r-HQlkwZogAr4Jueumh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91" y="40088890"/>
            <a:ext cx="1620712" cy="1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" name="Rectangle 282"/>
          <p:cNvSpPr/>
          <p:nvPr/>
        </p:nvSpPr>
        <p:spPr>
          <a:xfrm>
            <a:off x="1837171" y="8321495"/>
            <a:ext cx="269843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b="1" dirty="0" smtClean="0">
                <a:latin typeface="Arial Rounded MT Bold" pitchFamily="34" charset="0"/>
              </a:rPr>
              <a:t>Generate visible light from high energetic particles!</a:t>
            </a:r>
          </a:p>
          <a:p>
            <a:pPr algn="ctr"/>
            <a:r>
              <a:rPr lang="fr-CH" sz="5500" b="1" dirty="0" smtClean="0">
                <a:solidFill>
                  <a:srgbClr val="0070C0"/>
                </a:solidFill>
                <a:latin typeface="Arial Rounded MT Bold" pitchFamily="34" charset="0"/>
              </a:rPr>
              <a:t>Génération de la lumière visible à partir de particules à haute énergie!</a:t>
            </a:r>
            <a:endParaRPr lang="fr-CH" sz="55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grpSp>
        <p:nvGrpSpPr>
          <p:cNvPr id="2" name="Group 209"/>
          <p:cNvGrpSpPr/>
          <p:nvPr/>
        </p:nvGrpSpPr>
        <p:grpSpPr>
          <a:xfrm>
            <a:off x="8587259" y="13356037"/>
            <a:ext cx="7128792" cy="5715000"/>
            <a:chOff x="4338787" y="24860646"/>
            <a:chExt cx="7128792" cy="5715000"/>
          </a:xfrm>
        </p:grpSpPr>
        <p:pic>
          <p:nvPicPr>
            <p:cNvPr id="54" name="Picture 8" descr="E:\scifi\open days\7m7m2mum_mirror_1250mm_1event_zoome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14851" y="24860646"/>
              <a:ext cx="5715000" cy="5715000"/>
            </a:xfrm>
            <a:prstGeom prst="rect">
              <a:avLst/>
            </a:prstGeom>
            <a:noFill/>
          </p:spPr>
        </p:pic>
        <p:cxnSp>
          <p:nvCxnSpPr>
            <p:cNvPr id="286" name="Straight Arrow Connector 285"/>
            <p:cNvCxnSpPr/>
            <p:nvPr/>
          </p:nvCxnSpPr>
          <p:spPr>
            <a:xfrm flipH="1" flipV="1">
              <a:off x="4338787" y="25940766"/>
              <a:ext cx="7128792" cy="3456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6" name="Text Box 6"/>
            <p:cNvSpPr txBox="1">
              <a:spLocks noChangeArrowheads="1"/>
            </p:cNvSpPr>
            <p:nvPr/>
          </p:nvSpPr>
          <p:spPr bwMode="auto">
            <a:xfrm>
              <a:off x="4914851" y="24860646"/>
              <a:ext cx="4320480" cy="115212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b="1" i="1" dirty="0" smtClean="0">
                  <a:solidFill>
                    <a:srgbClr val="000000"/>
                  </a:solidFill>
                  <a:latin typeface="Arial Rounded MT Bold" pitchFamily="34" charset="0"/>
                  <a:cs typeface="Arial" pitchFamily="34" charset="0"/>
                </a:rPr>
                <a:t>High energetic particle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CH" sz="2500" b="1" i="1" dirty="0" smtClean="0">
                  <a:solidFill>
                    <a:srgbClr val="0070C0"/>
                  </a:solidFill>
                  <a:latin typeface="Arial Rounded MT Bold" pitchFamily="34" charset="0"/>
                </a:rPr>
                <a:t>Particule à haute énergie </a:t>
              </a:r>
              <a:endParaRPr kumimoji="0" lang="fr-CH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9" name="Text Box 6"/>
          <p:cNvSpPr txBox="1">
            <a:spLocks noChangeArrowheads="1"/>
          </p:cNvSpPr>
          <p:nvPr/>
        </p:nvSpPr>
        <p:spPr bwMode="auto">
          <a:xfrm>
            <a:off x="1674491" y="13194434"/>
            <a:ext cx="692260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Particle produces light: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Simulation of a high energy particle traversin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g a scintillating fiber. It produces hundreds of photons.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Light propagates in the fiber.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Production de lumière par une particule: </a:t>
            </a:r>
            <a:r>
              <a:rPr lang="fr-FR" sz="3200" dirty="0" smtClean="0">
                <a:solidFill>
                  <a:srgbClr val="0070C0"/>
                </a:solidFill>
                <a:latin typeface="Arial Rounded MT Bold" pitchFamily="34" charset="0"/>
              </a:rPr>
              <a:t>Simulation d’une particule à haute énergie traversant une fibre scintillante. Elle produit des centaine de photons qui se propagent dans la fibre.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5-Point Star 225"/>
          <p:cNvSpPr/>
          <p:nvPr/>
        </p:nvSpPr>
        <p:spPr>
          <a:xfrm>
            <a:off x="11611595" y="15660293"/>
            <a:ext cx="936104" cy="86409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/>
          <p:nvPr/>
        </p:nvCxnSpPr>
        <p:spPr>
          <a:xfrm flipH="1">
            <a:off x="9163323" y="13538153"/>
            <a:ext cx="5688632" cy="37444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9184531" y="15113821"/>
            <a:ext cx="5688632" cy="37444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3" name="Text Box 6"/>
          <p:cNvSpPr txBox="1">
            <a:spLocks noChangeArrowheads="1"/>
          </p:cNvSpPr>
          <p:nvPr/>
        </p:nvSpPr>
        <p:spPr bwMode="auto">
          <a:xfrm>
            <a:off x="15716051" y="12474354"/>
            <a:ext cx="66159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Scintillating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light :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Can be produced by molecules in plastic fibers.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Energy conservation restricts light conversion: High to low energetic light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i="1" dirty="0" smtClean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La lumière scintillante:  </a:t>
            </a:r>
            <a:r>
              <a:rPr lang="fr-CH" sz="3200" dirty="0" smtClean="0">
                <a:solidFill>
                  <a:srgbClr val="0070C0"/>
                </a:solidFill>
                <a:latin typeface="Arial Rounded MT Bold" pitchFamily="34" charset="0"/>
              </a:rPr>
              <a:t>Elle peut être produite par des molécules dans le plastique.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3200" dirty="0" smtClean="0">
                <a:solidFill>
                  <a:srgbClr val="0070C0"/>
                </a:solidFill>
                <a:latin typeface="Arial Rounded MT Bold" pitchFamily="34" charset="0"/>
              </a:rPr>
              <a:t>Conservation d’énergie limite la production de lumière: Haute à basse énergie.</a:t>
            </a:r>
            <a:endParaRPr kumimoji="0" lang="fr-C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scifi\open days\fiberopti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132875" y="19829437"/>
            <a:ext cx="5760640" cy="4166197"/>
          </a:xfrm>
          <a:prstGeom prst="rect">
            <a:avLst/>
          </a:prstGeom>
          <a:noFill/>
        </p:spPr>
      </p:pic>
      <p:sp>
        <p:nvSpPr>
          <p:cNvPr id="233" name="Text Box 6"/>
          <p:cNvSpPr txBox="1">
            <a:spLocks noChangeArrowheads="1"/>
          </p:cNvSpPr>
          <p:nvPr/>
        </p:nvSpPr>
        <p:spPr bwMode="auto">
          <a:xfrm>
            <a:off x="9883403" y="17892541"/>
            <a:ext cx="4968552" cy="11521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Visible light is produced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2500" b="1" i="1" dirty="0" smtClean="0">
                <a:solidFill>
                  <a:srgbClr val="0070C0"/>
                </a:solidFill>
                <a:latin typeface="Arial Rounded MT Bold" pitchFamily="34" charset="0"/>
              </a:rPr>
              <a:t>La lumière visible est produite</a:t>
            </a:r>
            <a:endParaRPr kumimoji="0" lang="fr-CH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746499" y="26947962"/>
            <a:ext cx="1379210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b="1" dirty="0" smtClean="0">
                <a:latin typeface="Arial Rounded MT Bold" pitchFamily="34" charset="0"/>
              </a:rPr>
              <a:t>How to detect scintillating light ?</a:t>
            </a:r>
          </a:p>
          <a:p>
            <a:pPr algn="ctr"/>
            <a:r>
              <a:rPr lang="fr-CH" sz="5500" b="1" dirty="0" smtClean="0">
                <a:solidFill>
                  <a:srgbClr val="0070C0"/>
                </a:solidFill>
                <a:latin typeface="Arial Rounded MT Bold" pitchFamily="34" charset="0"/>
              </a:rPr>
              <a:t>Comment détecter la lumière scintillante?</a:t>
            </a:r>
            <a:endParaRPr lang="fr-CH" sz="55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2058" name="Picture 10" descr="E:\scifi\open days\pmt_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9379347" y="31268442"/>
            <a:ext cx="2975525" cy="2232248"/>
          </a:xfrm>
          <a:prstGeom prst="rect">
            <a:avLst/>
          </a:prstGeom>
          <a:noFill/>
        </p:spPr>
      </p:pic>
      <p:sp>
        <p:nvSpPr>
          <p:cNvPr id="269" name="Text Box 6"/>
          <p:cNvSpPr txBox="1">
            <a:spLocks noChangeArrowheads="1"/>
          </p:cNvSpPr>
          <p:nvPr/>
        </p:nvSpPr>
        <p:spPr bwMode="auto">
          <a:xfrm>
            <a:off x="2034531" y="30548362"/>
            <a:ext cx="66159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Photo Multiplier Tube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 or semi conductor: 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  The energy of the photon allows to liberate an electron. The 1 electron signal is amplified and converted to digital information (digital camera).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Photo multiplicateur et semi conducteur: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3200" dirty="0" smtClean="0">
                <a:solidFill>
                  <a:srgbClr val="0070C0"/>
                </a:solidFill>
                <a:latin typeface="Arial Rounded MT Bold" pitchFamily="34" charset="0"/>
              </a:rPr>
              <a:t>L’énergie du photon permet de libérer un électron. Le signal d’un unique électron est amplifié et numérisé.</a:t>
            </a:r>
            <a:endParaRPr kumimoji="0" lang="fr-CH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1" name="Picture 13" descr="E:\scifi\open days\mppc_12_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772835" y="31772498"/>
            <a:ext cx="6144682" cy="4608512"/>
          </a:xfrm>
          <a:prstGeom prst="rect">
            <a:avLst/>
          </a:prstGeom>
          <a:noFill/>
        </p:spPr>
      </p:pic>
      <p:cxnSp>
        <p:nvCxnSpPr>
          <p:cNvPr id="274" name="Straight Connector 273"/>
          <p:cNvCxnSpPr/>
          <p:nvPr/>
        </p:nvCxnSpPr>
        <p:spPr>
          <a:xfrm>
            <a:off x="12979747" y="30692378"/>
            <a:ext cx="936104" cy="1368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14203883" y="30692378"/>
            <a:ext cx="648072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/>
          <a:srcRect l="4455" b="5090"/>
          <a:stretch>
            <a:fillRect/>
          </a:stretch>
        </p:blipFill>
        <p:spPr bwMode="auto">
          <a:xfrm>
            <a:off x="16724163" y="37029082"/>
            <a:ext cx="617690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E:\scifi\open days\whiteLED5mm.jpg"/>
          <p:cNvPicPr>
            <a:picLocks noChangeAspect="1" noChangeArrowheads="1"/>
          </p:cNvPicPr>
          <p:nvPr/>
        </p:nvPicPr>
        <p:blipFill>
          <a:blip r:embed="rId15" cstate="print"/>
          <a:srcRect r="27553"/>
          <a:stretch>
            <a:fillRect/>
          </a:stretch>
        </p:blipFill>
        <p:spPr bwMode="auto">
          <a:xfrm rot="8825498">
            <a:off x="16610614" y="31845729"/>
            <a:ext cx="2760256" cy="3048000"/>
          </a:xfrm>
          <a:prstGeom prst="rect">
            <a:avLst/>
          </a:prstGeom>
          <a:noFill/>
        </p:spPr>
      </p:pic>
      <p:grpSp>
        <p:nvGrpSpPr>
          <p:cNvPr id="3" name="Group 290"/>
          <p:cNvGrpSpPr/>
          <p:nvPr/>
        </p:nvGrpSpPr>
        <p:grpSpPr>
          <a:xfrm rot="20559195" flipV="1">
            <a:off x="19559219" y="32729651"/>
            <a:ext cx="1656184" cy="432048"/>
            <a:chOff x="9307340" y="23636510"/>
            <a:chExt cx="3672407" cy="1066305"/>
          </a:xfrm>
        </p:grpSpPr>
        <p:sp>
          <p:nvSpPr>
            <p:cNvPr id="292" name="Freeform 291"/>
            <p:cNvSpPr/>
            <p:nvPr/>
          </p:nvSpPr>
          <p:spPr>
            <a:xfrm>
              <a:off x="9307340" y="23636510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10229491" y="23694004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11121493" y="23788910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12043644" y="23846404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ln>
              <a:solidFill>
                <a:srgbClr val="FF0000"/>
              </a:solidFill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97"/>
          <p:cNvGrpSpPr/>
          <p:nvPr/>
        </p:nvGrpSpPr>
        <p:grpSpPr>
          <a:xfrm rot="561845" flipV="1">
            <a:off x="19711619" y="33440839"/>
            <a:ext cx="1656184" cy="432048"/>
            <a:chOff x="9307340" y="23636510"/>
            <a:chExt cx="3672407" cy="1066305"/>
          </a:xfrm>
        </p:grpSpPr>
        <p:sp>
          <p:nvSpPr>
            <p:cNvPr id="299" name="Freeform 298"/>
            <p:cNvSpPr/>
            <p:nvPr/>
          </p:nvSpPr>
          <p:spPr>
            <a:xfrm>
              <a:off x="9307340" y="23636510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10229491" y="23694004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11121493" y="23788910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12043644" y="23846404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ln>
              <a:solidFill>
                <a:srgbClr val="FF0000"/>
              </a:solidFill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4" name="Text Box 6"/>
          <p:cNvSpPr txBox="1">
            <a:spLocks noChangeArrowheads="1"/>
          </p:cNvSpPr>
          <p:nvPr/>
        </p:nvSpPr>
        <p:spPr bwMode="auto">
          <a:xfrm>
            <a:off x="17905172" y="32060530"/>
            <a:ext cx="1656184" cy="79208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Light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i="1" dirty="0" smtClean="0">
                <a:solidFill>
                  <a:srgbClr val="0070C0"/>
                </a:solidFill>
                <a:latin typeface="Arial Rounded MT Bold" pitchFamily="34" charset="0"/>
              </a:rPr>
              <a:t>Lumière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 Box 6"/>
          <p:cNvSpPr txBox="1">
            <a:spLocks noChangeArrowheads="1"/>
          </p:cNvSpPr>
          <p:nvPr/>
        </p:nvSpPr>
        <p:spPr bwMode="auto">
          <a:xfrm>
            <a:off x="19892515" y="30116314"/>
            <a:ext cx="2304256" cy="2304256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Small number of photons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2800" b="1" i="1" dirty="0" smtClean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Quelques photons</a:t>
            </a:r>
            <a:endParaRPr kumimoji="0" lang="fr-CH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08"/>
          <p:cNvGrpSpPr/>
          <p:nvPr/>
        </p:nvGrpSpPr>
        <p:grpSpPr>
          <a:xfrm rot="4138119" flipV="1">
            <a:off x="21783622" y="32664740"/>
            <a:ext cx="3939520" cy="432048"/>
            <a:chOff x="9307340" y="23636510"/>
            <a:chExt cx="3672407" cy="1066305"/>
          </a:xfrm>
          <a:noFill/>
        </p:grpSpPr>
        <p:sp>
          <p:nvSpPr>
            <p:cNvPr id="310" name="Freeform 309"/>
            <p:cNvSpPr/>
            <p:nvPr/>
          </p:nvSpPr>
          <p:spPr>
            <a:xfrm>
              <a:off x="9307340" y="23636510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10229491" y="23694004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11121493" y="23788910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12043644" y="23846404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grpFill/>
            <a:ln>
              <a:solidFill>
                <a:srgbClr val="FF0000"/>
              </a:solidFill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0" name="Text Box 6"/>
          <p:cNvSpPr txBox="1">
            <a:spLocks noChangeArrowheads="1"/>
          </p:cNvSpPr>
          <p:nvPr/>
        </p:nvSpPr>
        <p:spPr bwMode="auto">
          <a:xfrm>
            <a:off x="22729708" y="30260330"/>
            <a:ext cx="6264695" cy="10801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Each cell can count one photon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2800" b="1" i="1" dirty="0" smtClean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Chaque cellule compte un photon</a:t>
            </a:r>
            <a:endParaRPr kumimoji="0" lang="fr-CH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320"/>
          <p:cNvGrpSpPr/>
          <p:nvPr/>
        </p:nvGrpSpPr>
        <p:grpSpPr>
          <a:xfrm rot="19676373" flipV="1">
            <a:off x="23483553" y="36808540"/>
            <a:ext cx="3939520" cy="432048"/>
            <a:chOff x="9307340" y="23636510"/>
            <a:chExt cx="3672407" cy="1066305"/>
          </a:xfrm>
          <a:noFill/>
        </p:grpSpPr>
        <p:sp>
          <p:nvSpPr>
            <p:cNvPr id="322" name="Freeform 321"/>
            <p:cNvSpPr/>
            <p:nvPr/>
          </p:nvSpPr>
          <p:spPr>
            <a:xfrm>
              <a:off x="9307340" y="23636510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10229491" y="23694004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11121493" y="23788910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12043644" y="23846404"/>
              <a:ext cx="936103" cy="856411"/>
            </a:xfrm>
            <a:custGeom>
              <a:avLst/>
              <a:gdLst>
                <a:gd name="connsiteX0" fmla="*/ 0 w 5210629"/>
                <a:gd name="connsiteY0" fmla="*/ 904724 h 1792515"/>
                <a:gd name="connsiteX1" fmla="*/ 1277257 w 5210629"/>
                <a:gd name="connsiteY1" fmla="*/ 4838 h 1792515"/>
                <a:gd name="connsiteX2" fmla="*/ 2598057 w 5210629"/>
                <a:gd name="connsiteY2" fmla="*/ 875696 h 1792515"/>
                <a:gd name="connsiteX3" fmla="*/ 3962400 w 5210629"/>
                <a:gd name="connsiteY3" fmla="*/ 1790096 h 1792515"/>
                <a:gd name="connsiteX4" fmla="*/ 5210629 w 5210629"/>
                <a:gd name="connsiteY4" fmla="*/ 890210 h 179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0629" h="1792515">
                  <a:moveTo>
                    <a:pt x="0" y="904724"/>
                  </a:moveTo>
                  <a:cubicBezTo>
                    <a:pt x="422124" y="457200"/>
                    <a:pt x="844248" y="9676"/>
                    <a:pt x="1277257" y="4838"/>
                  </a:cubicBezTo>
                  <a:cubicBezTo>
                    <a:pt x="1710266" y="0"/>
                    <a:pt x="2598057" y="875696"/>
                    <a:pt x="2598057" y="875696"/>
                  </a:cubicBezTo>
                  <a:cubicBezTo>
                    <a:pt x="3045581" y="1173239"/>
                    <a:pt x="3526971" y="1787677"/>
                    <a:pt x="3962400" y="1790096"/>
                  </a:cubicBezTo>
                  <a:cubicBezTo>
                    <a:pt x="4397829" y="1792515"/>
                    <a:pt x="4869543" y="1074058"/>
                    <a:pt x="5210629" y="890210"/>
                  </a:cubicBezTo>
                </a:path>
              </a:pathLst>
            </a:custGeom>
            <a:grpFill/>
            <a:ln>
              <a:solidFill>
                <a:srgbClr val="FF0000"/>
              </a:solidFill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47"/>
          <p:cNvGrpSpPr/>
          <p:nvPr/>
        </p:nvGrpSpPr>
        <p:grpSpPr>
          <a:xfrm>
            <a:off x="16686063" y="37317114"/>
            <a:ext cx="504056" cy="2952328"/>
            <a:chOff x="17660267" y="35517830"/>
            <a:chExt cx="504056" cy="2304256"/>
          </a:xfrm>
        </p:grpSpPr>
        <p:sp>
          <p:nvSpPr>
            <p:cNvPr id="332" name="Text Box 6"/>
            <p:cNvSpPr txBox="1">
              <a:spLocks noChangeArrowheads="1"/>
            </p:cNvSpPr>
            <p:nvPr/>
          </p:nvSpPr>
          <p:spPr bwMode="auto">
            <a:xfrm rot="16200000">
              <a:off x="17084203" y="36093894"/>
              <a:ext cx="1656184" cy="50405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Arial Rounded MT Bold" pitchFamily="34" charset="0"/>
                  <a:cs typeface="Arial" pitchFamily="34" charset="0"/>
                </a:rPr>
                <a:t>0 photon</a:t>
              </a:r>
            </a:p>
          </p:txBody>
        </p:sp>
        <p:cxnSp>
          <p:nvCxnSpPr>
            <p:cNvPr id="340" name="Straight Arrow Connector 339"/>
            <p:cNvCxnSpPr/>
            <p:nvPr/>
          </p:nvCxnSpPr>
          <p:spPr>
            <a:xfrm>
              <a:off x="17914391" y="3724602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348"/>
          <p:cNvGrpSpPr/>
          <p:nvPr/>
        </p:nvGrpSpPr>
        <p:grpSpPr>
          <a:xfrm>
            <a:off x="17084203" y="37101090"/>
            <a:ext cx="504056" cy="2952328"/>
            <a:chOff x="17660267" y="35517830"/>
            <a:chExt cx="504056" cy="2304256"/>
          </a:xfrm>
        </p:grpSpPr>
        <p:sp>
          <p:nvSpPr>
            <p:cNvPr id="350" name="Text Box 6"/>
            <p:cNvSpPr txBox="1">
              <a:spLocks noChangeArrowheads="1"/>
            </p:cNvSpPr>
            <p:nvPr/>
          </p:nvSpPr>
          <p:spPr bwMode="auto">
            <a:xfrm rot="16200000">
              <a:off x="17084203" y="36093894"/>
              <a:ext cx="1656184" cy="50405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Arial Rounded MT Bold" pitchFamily="34" charset="0"/>
                  <a:cs typeface="Arial" pitchFamily="34" charset="0"/>
                </a:rPr>
                <a:t>2 photon</a:t>
              </a:r>
            </a:p>
          </p:txBody>
        </p:sp>
        <p:cxnSp>
          <p:nvCxnSpPr>
            <p:cNvPr id="351" name="Straight Arrow Connector 350"/>
            <p:cNvCxnSpPr/>
            <p:nvPr/>
          </p:nvCxnSpPr>
          <p:spPr>
            <a:xfrm>
              <a:off x="17914391" y="3724602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351"/>
          <p:cNvGrpSpPr/>
          <p:nvPr/>
        </p:nvGrpSpPr>
        <p:grpSpPr>
          <a:xfrm>
            <a:off x="17567051" y="36813058"/>
            <a:ext cx="504056" cy="2952328"/>
            <a:chOff x="17660267" y="35517830"/>
            <a:chExt cx="504056" cy="2304256"/>
          </a:xfrm>
        </p:grpSpPr>
        <p:sp>
          <p:nvSpPr>
            <p:cNvPr id="353" name="Text Box 6"/>
            <p:cNvSpPr txBox="1">
              <a:spLocks noChangeArrowheads="1"/>
            </p:cNvSpPr>
            <p:nvPr/>
          </p:nvSpPr>
          <p:spPr bwMode="auto">
            <a:xfrm rot="16200000">
              <a:off x="17084203" y="36093894"/>
              <a:ext cx="1656184" cy="50405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Arial Rounded MT Bold" pitchFamily="34" charset="0"/>
                  <a:cs typeface="Arial" pitchFamily="34" charset="0"/>
                </a:rPr>
                <a:t>4 photon</a:t>
              </a:r>
            </a:p>
          </p:txBody>
        </p:sp>
        <p:cxnSp>
          <p:nvCxnSpPr>
            <p:cNvPr id="354" name="Straight Arrow Connector 353"/>
            <p:cNvCxnSpPr/>
            <p:nvPr/>
          </p:nvCxnSpPr>
          <p:spPr>
            <a:xfrm>
              <a:off x="17914391" y="3724602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356"/>
          <p:cNvGrpSpPr/>
          <p:nvPr/>
        </p:nvGrpSpPr>
        <p:grpSpPr>
          <a:xfrm>
            <a:off x="18020307" y="35948962"/>
            <a:ext cx="504056" cy="2952328"/>
            <a:chOff x="17660267" y="35517830"/>
            <a:chExt cx="504056" cy="2304256"/>
          </a:xfrm>
        </p:grpSpPr>
        <p:sp>
          <p:nvSpPr>
            <p:cNvPr id="358" name="Text Box 6"/>
            <p:cNvSpPr txBox="1">
              <a:spLocks noChangeArrowheads="1"/>
            </p:cNvSpPr>
            <p:nvPr/>
          </p:nvSpPr>
          <p:spPr bwMode="auto">
            <a:xfrm rot="16200000">
              <a:off x="17084203" y="36093894"/>
              <a:ext cx="1656184" cy="50405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Arial Rounded MT Bold" pitchFamily="34" charset="0"/>
                  <a:cs typeface="Arial" pitchFamily="34" charset="0"/>
                </a:rPr>
                <a:t>6 photon</a:t>
              </a:r>
            </a:p>
          </p:txBody>
        </p:sp>
        <p:cxnSp>
          <p:nvCxnSpPr>
            <p:cNvPr id="359" name="Straight Arrow Connector 358"/>
            <p:cNvCxnSpPr/>
            <p:nvPr/>
          </p:nvCxnSpPr>
          <p:spPr>
            <a:xfrm>
              <a:off x="17914391" y="3724602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359"/>
          <p:cNvGrpSpPr/>
          <p:nvPr/>
        </p:nvGrpSpPr>
        <p:grpSpPr>
          <a:xfrm>
            <a:off x="18490455" y="34796834"/>
            <a:ext cx="504056" cy="2952328"/>
            <a:chOff x="17660267" y="35517830"/>
            <a:chExt cx="504056" cy="2304256"/>
          </a:xfrm>
        </p:grpSpPr>
        <p:sp>
          <p:nvSpPr>
            <p:cNvPr id="361" name="Text Box 6"/>
            <p:cNvSpPr txBox="1">
              <a:spLocks noChangeArrowheads="1"/>
            </p:cNvSpPr>
            <p:nvPr/>
          </p:nvSpPr>
          <p:spPr bwMode="auto">
            <a:xfrm rot="16200000">
              <a:off x="17084203" y="36093894"/>
              <a:ext cx="1656184" cy="50405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Arial Rounded MT Bold" pitchFamily="34" charset="0"/>
                  <a:cs typeface="Arial" pitchFamily="34" charset="0"/>
                </a:rPr>
                <a:t>8 photon</a:t>
              </a:r>
            </a:p>
          </p:txBody>
        </p:sp>
        <p:cxnSp>
          <p:nvCxnSpPr>
            <p:cNvPr id="362" name="Straight Arrow Connector 361"/>
            <p:cNvCxnSpPr/>
            <p:nvPr/>
          </p:nvCxnSpPr>
          <p:spPr>
            <a:xfrm>
              <a:off x="17914391" y="3724602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3" name="Text Box 6"/>
          <p:cNvSpPr txBox="1">
            <a:spLocks noChangeArrowheads="1"/>
          </p:cNvSpPr>
          <p:nvPr/>
        </p:nvSpPr>
        <p:spPr bwMode="auto">
          <a:xfrm>
            <a:off x="20129746" y="37113790"/>
            <a:ext cx="2815985" cy="216024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100’000 measurements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100’000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measures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4" name="Text Box 6"/>
          <p:cNvSpPr txBox="1">
            <a:spLocks noChangeArrowheads="1"/>
          </p:cNvSpPr>
          <p:nvPr/>
        </p:nvSpPr>
        <p:spPr bwMode="auto">
          <a:xfrm>
            <a:off x="18092315" y="40629482"/>
            <a:ext cx="3312368" cy="504056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#photons 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#photons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Text Box 6"/>
          <p:cNvSpPr txBox="1">
            <a:spLocks noChangeArrowheads="1"/>
          </p:cNvSpPr>
          <p:nvPr/>
        </p:nvSpPr>
        <p:spPr bwMode="auto">
          <a:xfrm rot="16200000">
            <a:off x="14095872" y="38001190"/>
            <a:ext cx="4104456" cy="115212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Number of events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2800" b="1" i="1" dirty="0" smtClean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Nombre d’ événements</a:t>
            </a:r>
            <a:endParaRPr kumimoji="0" lang="fr-CH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367"/>
          <p:cNvGrpSpPr/>
          <p:nvPr/>
        </p:nvGrpSpPr>
        <p:grpSpPr>
          <a:xfrm>
            <a:off x="18984877" y="34796834"/>
            <a:ext cx="504056" cy="2952328"/>
            <a:chOff x="17660267" y="35517830"/>
            <a:chExt cx="504056" cy="2304256"/>
          </a:xfrm>
        </p:grpSpPr>
        <p:sp>
          <p:nvSpPr>
            <p:cNvPr id="369" name="Text Box 6"/>
            <p:cNvSpPr txBox="1">
              <a:spLocks noChangeArrowheads="1"/>
            </p:cNvSpPr>
            <p:nvPr/>
          </p:nvSpPr>
          <p:spPr bwMode="auto">
            <a:xfrm rot="16200000">
              <a:off x="17084203" y="36093894"/>
              <a:ext cx="1656184" cy="50405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Arial Rounded MT Bold" pitchFamily="34" charset="0"/>
                  <a:cs typeface="Arial" pitchFamily="34" charset="0"/>
                </a:rPr>
                <a:t>10 photon</a:t>
              </a:r>
            </a:p>
          </p:txBody>
        </p:sp>
        <p:cxnSp>
          <p:nvCxnSpPr>
            <p:cNvPr id="370" name="Straight Arrow Connector 369"/>
            <p:cNvCxnSpPr/>
            <p:nvPr/>
          </p:nvCxnSpPr>
          <p:spPr>
            <a:xfrm>
              <a:off x="17914391" y="3724602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1" name="Rectangle 370"/>
          <p:cNvSpPr/>
          <p:nvPr/>
        </p:nvSpPr>
        <p:spPr>
          <a:xfrm>
            <a:off x="15284003" y="27019970"/>
            <a:ext cx="137921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b="1" dirty="0" smtClean="0">
                <a:latin typeface="Arial Rounded MT Bold" pitchFamily="34" charset="0"/>
              </a:rPr>
              <a:t>Single photon counting?</a:t>
            </a:r>
          </a:p>
          <a:p>
            <a:pPr algn="ctr"/>
            <a:r>
              <a:rPr lang="fr-CH" sz="5500" b="1" dirty="0" smtClean="0">
                <a:solidFill>
                  <a:srgbClr val="0070C0"/>
                </a:solidFill>
                <a:latin typeface="Arial Rounded MT Bold" pitchFamily="34" charset="0"/>
              </a:rPr>
              <a:t>Comptage de photon unique?</a:t>
            </a:r>
            <a:endParaRPr lang="fr-CH" sz="55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79" name="Text Box 6"/>
          <p:cNvSpPr txBox="1">
            <a:spLocks noChangeArrowheads="1"/>
          </p:cNvSpPr>
          <p:nvPr/>
        </p:nvSpPr>
        <p:spPr bwMode="auto">
          <a:xfrm>
            <a:off x="13411795" y="30404346"/>
            <a:ext cx="1152128" cy="43204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1mm</a:t>
            </a:r>
            <a:endParaRPr kumimoji="0" lang="en-US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1" name="Straight Arrow Connector 380"/>
          <p:cNvCxnSpPr/>
          <p:nvPr/>
        </p:nvCxnSpPr>
        <p:spPr>
          <a:xfrm>
            <a:off x="13195771" y="30908402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8875291" y="30836394"/>
            <a:ext cx="936104" cy="1368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11107539" y="30836394"/>
            <a:ext cx="1080120" cy="1584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4" name="Text Box 6"/>
          <p:cNvSpPr txBox="1">
            <a:spLocks noChangeArrowheads="1"/>
          </p:cNvSpPr>
          <p:nvPr/>
        </p:nvSpPr>
        <p:spPr bwMode="auto">
          <a:xfrm>
            <a:off x="9307339" y="30476354"/>
            <a:ext cx="1440160" cy="43204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~</a:t>
            </a:r>
            <a:r>
              <a:rPr lang="en-US" sz="28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10cm</a:t>
            </a:r>
            <a:endParaRPr kumimoji="0" lang="en-US" sz="25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5" name="Straight Arrow Connector 384"/>
          <p:cNvCxnSpPr/>
          <p:nvPr/>
        </p:nvCxnSpPr>
        <p:spPr>
          <a:xfrm>
            <a:off x="9019307" y="30980410"/>
            <a:ext cx="2160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E:\scifi\open days\peak_01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412795" y="11538250"/>
            <a:ext cx="5904656" cy="5633178"/>
          </a:xfrm>
          <a:prstGeom prst="rect">
            <a:avLst/>
          </a:prstGeom>
          <a:noFill/>
        </p:spPr>
      </p:pic>
      <p:cxnSp>
        <p:nvCxnSpPr>
          <p:cNvPr id="390" name="Straight Arrow Connector 389"/>
          <p:cNvCxnSpPr/>
          <p:nvPr/>
        </p:nvCxnSpPr>
        <p:spPr>
          <a:xfrm flipV="1">
            <a:off x="24573035" y="14562586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1" name="Text Box 6"/>
          <p:cNvSpPr txBox="1">
            <a:spLocks noChangeArrowheads="1"/>
          </p:cNvSpPr>
          <p:nvPr/>
        </p:nvSpPr>
        <p:spPr bwMode="auto">
          <a:xfrm>
            <a:off x="26085203" y="13410458"/>
            <a:ext cx="3168352" cy="316835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Conversion of high energetic to low energetic light!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5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CH" sz="25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Production de</a:t>
            </a:r>
            <a:r>
              <a:rPr kumimoji="0" lang="fr-CH" sz="25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 lumière de basse énergie par celle de haut énergie</a:t>
            </a:r>
            <a:r>
              <a:rPr lang="fr-CH" sz="2500" b="1" i="1" dirty="0" smtClean="0">
                <a:solidFill>
                  <a:srgbClr val="0070C0"/>
                </a:solidFill>
                <a:latin typeface="Arial Rounded MT Bold" pitchFamily="34" charset="0"/>
                <a:cs typeface="Arial" pitchFamily="34" charset="0"/>
              </a:rPr>
              <a:t>!</a:t>
            </a:r>
            <a:endParaRPr kumimoji="0" lang="fr-CH" sz="2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3" name="Text Box 6"/>
          <p:cNvSpPr txBox="1">
            <a:spLocks noChangeArrowheads="1"/>
          </p:cNvSpPr>
          <p:nvPr/>
        </p:nvSpPr>
        <p:spPr bwMode="auto">
          <a:xfrm>
            <a:off x="15644043" y="19603146"/>
            <a:ext cx="66159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Experiment:  </a:t>
            </a:r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ry to produce scintillating light from a RED, GREEN or UV LED. What do you observe?</a:t>
            </a:r>
            <a:endParaRPr lang="en-US" sz="3200" dirty="0" smtClean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i="1" dirty="0" smtClean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3200" b="1" i="1" dirty="0" smtClean="0">
                <a:solidFill>
                  <a:srgbClr val="0070C0"/>
                </a:solidFill>
                <a:latin typeface="Arial Rounded MT Bold" pitchFamily="34" charset="0"/>
              </a:rPr>
              <a:t>Expérience: </a:t>
            </a:r>
            <a:r>
              <a:rPr lang="fr-CH" sz="3200" dirty="0" smtClean="0">
                <a:solidFill>
                  <a:srgbClr val="0070C0"/>
                </a:solidFill>
                <a:latin typeface="Arial Rounded MT Bold" pitchFamily="34" charset="0"/>
              </a:rPr>
              <a:t>Production de la lumière scintillante avec une LED ROUGE, VERTE ou UV. Qu’observe-t-on?</a:t>
            </a:r>
            <a:endParaRPr kumimoji="0" lang="fr-C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4" name="Text Box 6"/>
          <p:cNvSpPr txBox="1">
            <a:spLocks noChangeArrowheads="1"/>
          </p:cNvSpPr>
          <p:nvPr/>
        </p:nvSpPr>
        <p:spPr bwMode="auto">
          <a:xfrm>
            <a:off x="27101699" y="37029082"/>
            <a:ext cx="1152128" cy="43204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50</a:t>
            </a:r>
            <a:r>
              <a:rPr lang="el-GR" sz="2500" b="1" i="1" dirty="0" smtClean="0">
                <a:solidFill>
                  <a:srgbClr val="000000"/>
                </a:solidFill>
                <a:latin typeface="Constantia"/>
                <a:cs typeface="Arial" pitchFamily="34" charset="0"/>
              </a:rPr>
              <a:t>μ</a:t>
            </a:r>
            <a:r>
              <a:rPr lang="en-US" sz="25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m</a:t>
            </a:r>
            <a:endParaRPr kumimoji="0" lang="en-US" sz="25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5" name="Straight Arrow Connector 394"/>
          <p:cNvCxnSpPr/>
          <p:nvPr/>
        </p:nvCxnSpPr>
        <p:spPr>
          <a:xfrm>
            <a:off x="26885675" y="37389122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 flipH="1">
            <a:off x="26805283" y="35948962"/>
            <a:ext cx="576064" cy="16561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27957411" y="35948962"/>
            <a:ext cx="360040" cy="1800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5" name="Text Box 6"/>
          <p:cNvSpPr txBox="1">
            <a:spLocks noChangeArrowheads="1"/>
          </p:cNvSpPr>
          <p:nvPr/>
        </p:nvSpPr>
        <p:spPr bwMode="auto">
          <a:xfrm>
            <a:off x="23348899" y="16866842"/>
            <a:ext cx="5112568" cy="57606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High energy       Low energy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Text Box 6"/>
          <p:cNvSpPr txBox="1">
            <a:spLocks noChangeArrowheads="1"/>
          </p:cNvSpPr>
          <p:nvPr/>
        </p:nvSpPr>
        <p:spPr bwMode="auto">
          <a:xfrm>
            <a:off x="9173687" y="16263269"/>
            <a:ext cx="2376264" cy="115212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Optical fiber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H" sz="2500" b="1" i="1" dirty="0" smtClean="0">
                <a:solidFill>
                  <a:srgbClr val="0070C0"/>
                </a:solidFill>
                <a:latin typeface="Arial Rounded MT Bold" pitchFamily="34" charset="0"/>
              </a:rPr>
              <a:t>Fibre optique</a:t>
            </a:r>
            <a:endParaRPr kumimoji="0" lang="fr-CH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3435" y="42493314"/>
            <a:ext cx="19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G. </a:t>
            </a:r>
            <a:r>
              <a:rPr lang="en-GB" sz="1800" dirty="0" err="1" smtClean="0"/>
              <a:t>Häfeli</a:t>
            </a:r>
            <a:r>
              <a:rPr lang="en-GB" sz="1800" dirty="0" smtClean="0"/>
              <a:t>, Sep 2013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003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6726</TotalTime>
  <Words>654</Words>
  <Application>Microsoft Office PowerPoint</Application>
  <PresentationFormat>Custom</PresentationFormat>
  <Paragraphs>93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Joram</dc:creator>
  <cp:lastModifiedBy>Christian Joram</cp:lastModifiedBy>
  <cp:revision>83</cp:revision>
  <cp:lastPrinted>2013-09-26T15:55:41Z</cp:lastPrinted>
  <dcterms:created xsi:type="dcterms:W3CDTF">2013-09-06T08:13:20Z</dcterms:created>
  <dcterms:modified xsi:type="dcterms:W3CDTF">2013-09-26T15:56:19Z</dcterms:modified>
</cp:coreProperties>
</file>